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92" r:id="rId2"/>
    <p:sldId id="525" r:id="rId3"/>
    <p:sldId id="526" r:id="rId4"/>
    <p:sldId id="528" r:id="rId5"/>
  </p:sldIdLst>
  <p:sldSz cx="12192000" cy="6858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2" autoAdjust="0"/>
    <p:restoredTop sz="96404" autoAdjust="0"/>
  </p:normalViewPr>
  <p:slideViewPr>
    <p:cSldViewPr snapToGrid="0">
      <p:cViewPr varScale="1">
        <p:scale>
          <a:sx n="108" d="100"/>
          <a:sy n="108" d="100"/>
        </p:scale>
        <p:origin x="61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E95CE3-FE74-417E-A9F4-27B2B86978D1}" type="doc">
      <dgm:prSet loTypeId="urn:microsoft.com/office/officeart/2005/8/layout/process1" loCatId="process" qsTypeId="urn:microsoft.com/office/officeart/2005/8/quickstyle/simple1" qsCatId="simple" csTypeId="urn:microsoft.com/office/officeart/2005/8/colors/accent3_1" csCatId="accent3" phldr="1"/>
      <dgm:spPr/>
    </dgm:pt>
    <dgm:pt modelId="{F2E9E629-9D98-48A4-9AF2-306362DF93A1}">
      <dgm:prSet phldrT="[Текст]" custT="1"/>
      <dgm:spPr>
        <a:ln w="19050">
          <a:solidFill>
            <a:schemeClr val="accent2"/>
          </a:solidFill>
        </a:ln>
      </dgm:spPr>
      <dgm:t>
        <a:bodyPr/>
        <a:lstStyle/>
        <a:p>
          <a:r>
            <a:rPr lang="ru-RU" sz="1000" b="1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Стратегия </a:t>
          </a:r>
          <a:r>
            <a:rPr lang="ru-RU" sz="10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itchFamily="34" charset="0"/>
            </a:rPr>
            <a:t>развития и менеджмент в образовании </a:t>
          </a:r>
          <a:endParaRPr lang="ru-RU" sz="1000" b="1" dirty="0">
            <a:solidFill>
              <a:schemeClr val="tx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  <a:p>
          <a:r>
            <a:rPr lang="ru-RU" sz="1000" i="1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(Дизайн мышление</a:t>
          </a:r>
          <a:r>
            <a:rPr lang="ru-RU" sz="1000" i="1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, управление изменениями, </a:t>
          </a:r>
          <a:r>
            <a:rPr lang="ru-RU" sz="1000" i="1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стратегический менеджмент, </a:t>
          </a:r>
          <a:r>
            <a:rPr lang="ru-RU" sz="1000" i="1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риск менеджмент, проектный менеджмент, операционный менеджмент)</a:t>
          </a:r>
          <a:endParaRPr lang="ru-RU" sz="1000" dirty="0">
            <a:solidFill>
              <a:schemeClr val="tx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A2EBEF-BAEC-4EB8-9F59-FA20B6CCB572}" type="parTrans" cxnId="{69EA4FE5-B8CB-4F8E-8874-84AF67731B09}">
      <dgm:prSet/>
      <dgm:spPr/>
      <dgm:t>
        <a:bodyPr/>
        <a:lstStyle/>
        <a:p>
          <a:endParaRPr lang="ru-RU" sz="1000">
            <a:solidFill>
              <a:schemeClr val="tx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027E1E-7456-4E6A-A71C-2797DA4C1EB2}" type="sibTrans" cxnId="{69EA4FE5-B8CB-4F8E-8874-84AF67731B09}">
      <dgm:prSet custT="1"/>
      <dgm:spPr>
        <a:solidFill>
          <a:schemeClr val="accent2"/>
        </a:solidFill>
      </dgm:spPr>
      <dgm:t>
        <a:bodyPr/>
        <a:lstStyle/>
        <a:p>
          <a:endParaRPr lang="ru-RU" sz="1000">
            <a:solidFill>
              <a:schemeClr val="tx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6B6B3C-1214-4869-87C8-E9FB01246A3D}">
      <dgm:prSet phldrT="[Текст]" custT="1"/>
      <dgm:spPr>
        <a:ln w="19050">
          <a:solidFill>
            <a:schemeClr val="accent2"/>
          </a:solidFill>
        </a:ln>
      </dgm:spPr>
      <dgm:t>
        <a:bodyPr/>
        <a:lstStyle/>
        <a:p>
          <a:r>
            <a:rPr lang="ru-RU" sz="1000" b="1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Лидерство и управление</a:t>
          </a:r>
        </a:p>
        <a:p>
          <a:r>
            <a:rPr lang="ru-RU" sz="1000" i="1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(</a:t>
          </a:r>
          <a:r>
            <a:rPr lang="en-US" sz="1000" i="1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HR</a:t>
          </a:r>
          <a:r>
            <a:rPr lang="ru-RU" sz="1000" i="1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(управление персоналом), лидерство и организационное поведение, бренд и связи с общественностью, быстрые прогнозы процессов, инвестиции и корпоративные финансы, управленческий финансовый учет) </a:t>
          </a:r>
        </a:p>
      </dgm:t>
    </dgm:pt>
    <dgm:pt modelId="{BD9C617C-50DE-49FD-B6F3-5F677901946B}" type="parTrans" cxnId="{9946C108-33C3-4BA0-B012-E1FB77C276DB}">
      <dgm:prSet/>
      <dgm:spPr/>
      <dgm:t>
        <a:bodyPr/>
        <a:lstStyle/>
        <a:p>
          <a:endParaRPr lang="ru-RU" sz="1000">
            <a:solidFill>
              <a:schemeClr val="tx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36C23C-0DE3-49AD-9CB0-62BD9F062951}" type="sibTrans" cxnId="{9946C108-33C3-4BA0-B012-E1FB77C276DB}">
      <dgm:prSet/>
      <dgm:spPr/>
      <dgm:t>
        <a:bodyPr/>
        <a:lstStyle/>
        <a:p>
          <a:endParaRPr lang="ru-RU" sz="1000">
            <a:solidFill>
              <a:schemeClr val="tx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6CBF79-4AFE-4608-A095-7197706165B5}" type="pres">
      <dgm:prSet presAssocID="{31E95CE3-FE74-417E-A9F4-27B2B86978D1}" presName="Name0" presStyleCnt="0">
        <dgm:presLayoutVars>
          <dgm:dir/>
          <dgm:resizeHandles val="exact"/>
        </dgm:presLayoutVars>
      </dgm:prSet>
      <dgm:spPr/>
    </dgm:pt>
    <dgm:pt modelId="{037352A7-2207-4824-90E5-3E4DA416935F}" type="pres">
      <dgm:prSet presAssocID="{F2E9E629-9D98-48A4-9AF2-306362DF93A1}" presName="node" presStyleLbl="node1" presStyleIdx="0" presStyleCnt="2" custLinFactNeighborX="-16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23B551-7700-402E-BFF1-84CD104DF982}" type="pres">
      <dgm:prSet presAssocID="{A1027E1E-7456-4E6A-A71C-2797DA4C1EB2}" presName="sibTrans" presStyleLbl="sibTrans2D1" presStyleIdx="0" presStyleCnt="1"/>
      <dgm:spPr/>
      <dgm:t>
        <a:bodyPr/>
        <a:lstStyle/>
        <a:p>
          <a:endParaRPr lang="ru-RU"/>
        </a:p>
      </dgm:t>
    </dgm:pt>
    <dgm:pt modelId="{BFBE9539-3784-47D8-89D0-8DD717171CF7}" type="pres">
      <dgm:prSet presAssocID="{A1027E1E-7456-4E6A-A71C-2797DA4C1EB2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CDCC37FE-88C1-4F09-9151-FA76808F63F9}" type="pres">
      <dgm:prSet presAssocID="{276B6B3C-1214-4869-87C8-E9FB01246A3D}" presName="node" presStyleLbl="node1" presStyleIdx="1" presStyleCnt="2" custScaleX="126733" custLinFactNeighborX="1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D3F1CF-E29F-4909-8532-8ADD0E2C9B5F}" type="presOf" srcId="{F2E9E629-9D98-48A4-9AF2-306362DF93A1}" destId="{037352A7-2207-4824-90E5-3E4DA416935F}" srcOrd="0" destOrd="0" presId="urn:microsoft.com/office/officeart/2005/8/layout/process1"/>
    <dgm:cxn modelId="{8421CA8A-D22C-45FE-8F79-A0A3F65AD9B0}" type="presOf" srcId="{31E95CE3-FE74-417E-A9F4-27B2B86978D1}" destId="{956CBF79-4AFE-4608-A095-7197706165B5}" srcOrd="0" destOrd="0" presId="urn:microsoft.com/office/officeart/2005/8/layout/process1"/>
    <dgm:cxn modelId="{69EA4FE5-B8CB-4F8E-8874-84AF67731B09}" srcId="{31E95CE3-FE74-417E-A9F4-27B2B86978D1}" destId="{F2E9E629-9D98-48A4-9AF2-306362DF93A1}" srcOrd="0" destOrd="0" parTransId="{55A2EBEF-BAEC-4EB8-9F59-FA20B6CCB572}" sibTransId="{A1027E1E-7456-4E6A-A71C-2797DA4C1EB2}"/>
    <dgm:cxn modelId="{81F1D942-A2B4-49C0-8C47-9E4C6AC98C25}" type="presOf" srcId="{A1027E1E-7456-4E6A-A71C-2797DA4C1EB2}" destId="{BFBE9539-3784-47D8-89D0-8DD717171CF7}" srcOrd="1" destOrd="0" presId="urn:microsoft.com/office/officeart/2005/8/layout/process1"/>
    <dgm:cxn modelId="{9946C108-33C3-4BA0-B012-E1FB77C276DB}" srcId="{31E95CE3-FE74-417E-A9F4-27B2B86978D1}" destId="{276B6B3C-1214-4869-87C8-E9FB01246A3D}" srcOrd="1" destOrd="0" parTransId="{BD9C617C-50DE-49FD-B6F3-5F677901946B}" sibTransId="{2B36C23C-0DE3-49AD-9CB0-62BD9F062951}"/>
    <dgm:cxn modelId="{C6FFB898-9281-40C1-B0DA-E8166AF01F9F}" type="presOf" srcId="{A1027E1E-7456-4E6A-A71C-2797DA4C1EB2}" destId="{7123B551-7700-402E-BFF1-84CD104DF982}" srcOrd="0" destOrd="0" presId="urn:microsoft.com/office/officeart/2005/8/layout/process1"/>
    <dgm:cxn modelId="{E436CF19-A7B5-4285-A518-BD4A998390CB}" type="presOf" srcId="{276B6B3C-1214-4869-87C8-E9FB01246A3D}" destId="{CDCC37FE-88C1-4F09-9151-FA76808F63F9}" srcOrd="0" destOrd="0" presId="urn:microsoft.com/office/officeart/2005/8/layout/process1"/>
    <dgm:cxn modelId="{236E0CE7-9367-482A-B1FD-CB2967019AAA}" type="presParOf" srcId="{956CBF79-4AFE-4608-A095-7197706165B5}" destId="{037352A7-2207-4824-90E5-3E4DA416935F}" srcOrd="0" destOrd="0" presId="urn:microsoft.com/office/officeart/2005/8/layout/process1"/>
    <dgm:cxn modelId="{2D6E6F6D-5247-49B7-9CFD-5E48332B71C0}" type="presParOf" srcId="{956CBF79-4AFE-4608-A095-7197706165B5}" destId="{7123B551-7700-402E-BFF1-84CD104DF982}" srcOrd="1" destOrd="0" presId="urn:microsoft.com/office/officeart/2005/8/layout/process1"/>
    <dgm:cxn modelId="{4F542277-8230-4236-A036-1A30A7E53CAF}" type="presParOf" srcId="{7123B551-7700-402E-BFF1-84CD104DF982}" destId="{BFBE9539-3784-47D8-89D0-8DD717171CF7}" srcOrd="0" destOrd="0" presId="urn:microsoft.com/office/officeart/2005/8/layout/process1"/>
    <dgm:cxn modelId="{B2C23DE0-E79A-4788-B4F4-0DC223BF03B5}" type="presParOf" srcId="{956CBF79-4AFE-4608-A095-7197706165B5}" destId="{CDCC37FE-88C1-4F09-9151-FA76808F63F9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7352A7-2207-4824-90E5-3E4DA416935F}">
      <dsp:nvSpPr>
        <dsp:cNvPr id="0" name=""/>
        <dsp:cNvSpPr/>
      </dsp:nvSpPr>
      <dsp:spPr>
        <a:xfrm>
          <a:off x="0" y="0"/>
          <a:ext cx="3257423" cy="9860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Стратегия </a:t>
          </a:r>
          <a:r>
            <a:rPr lang="ru-RU" sz="10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itchFamily="34" charset="0"/>
            </a:rPr>
            <a:t>развития и менеджмент в образовании </a:t>
          </a:r>
          <a:endParaRPr lang="ru-RU" sz="1000" b="1" kern="1200" dirty="0">
            <a:solidFill>
              <a:schemeClr val="tx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i="1" kern="12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(Дизайн мышление</a:t>
          </a:r>
          <a:r>
            <a:rPr lang="ru-RU" sz="1000" i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, управление изменениями, </a:t>
          </a:r>
          <a:r>
            <a:rPr lang="ru-RU" sz="1000" i="1" kern="12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стратегический менеджмент, </a:t>
          </a:r>
          <a:r>
            <a:rPr lang="ru-RU" sz="1000" i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риск менеджмент, проектный менеджмент, операционный менеджмент)</a:t>
          </a:r>
          <a:endParaRPr lang="ru-RU" sz="1000" kern="1200" dirty="0">
            <a:solidFill>
              <a:schemeClr val="tx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879" y="28879"/>
        <a:ext cx="3199665" cy="928243"/>
      </dsp:txXfrm>
    </dsp:sp>
    <dsp:sp modelId="{7123B551-7700-402E-BFF1-84CD104DF982}">
      <dsp:nvSpPr>
        <dsp:cNvPr id="0" name=""/>
        <dsp:cNvSpPr/>
      </dsp:nvSpPr>
      <dsp:spPr>
        <a:xfrm>
          <a:off x="3585457" y="89079"/>
          <a:ext cx="695430" cy="8078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>
            <a:solidFill>
              <a:schemeClr val="tx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85457" y="250647"/>
        <a:ext cx="486801" cy="484705"/>
      </dsp:txXfrm>
    </dsp:sp>
    <dsp:sp modelId="{CDCC37FE-88C1-4F09-9151-FA76808F63F9}">
      <dsp:nvSpPr>
        <dsp:cNvPr id="0" name=""/>
        <dsp:cNvSpPr/>
      </dsp:nvSpPr>
      <dsp:spPr>
        <a:xfrm>
          <a:off x="4569557" y="0"/>
          <a:ext cx="4128230" cy="9860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Лидерство и управление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i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(</a:t>
          </a:r>
          <a:r>
            <a:rPr lang="en-US" sz="1000" i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HR</a:t>
          </a:r>
          <a:r>
            <a:rPr lang="ru-RU" sz="1000" i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(управление персоналом), лидерство и организационное поведение, бренд и связи с общественностью, быстрые прогнозы процессов, инвестиции и корпоративные финансы, управленческий финансовый учет) </a:t>
          </a:r>
        </a:p>
      </dsp:txBody>
      <dsp:txXfrm>
        <a:off x="4598436" y="28879"/>
        <a:ext cx="4070472" cy="9282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11226-513B-4B8F-A768-BFF31317636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FDB10-EB8F-4CA3-98FB-7C2FDD2F8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986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8832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5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47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791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Off-page Connector 9">
            <a:extLst/>
          </p:cNvPr>
          <p:cNvSpPr/>
          <p:nvPr userDrawn="1"/>
        </p:nvSpPr>
        <p:spPr>
          <a:xfrm rot="5400000">
            <a:off x="11731626" y="125942"/>
            <a:ext cx="383117" cy="537634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0706" tIns="55353" rIns="110706" bIns="55353" anchor="ctr"/>
          <a:lstStyle/>
          <a:p>
            <a:pPr algn="ctr" defTabSz="124899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" name="Slide Number Placeholder 4">
            <a:extLst/>
          </p:cNvPr>
          <p:cNvSpPr>
            <a:spLocks noGrp="1"/>
          </p:cNvSpPr>
          <p:nvPr>
            <p:ph type="sldNum" sz="quarter" idx="10"/>
          </p:nvPr>
        </p:nvSpPr>
        <p:spPr>
          <a:xfrm>
            <a:off x="11703052" y="203200"/>
            <a:ext cx="508000" cy="366184"/>
          </a:xfrm>
          <a:prstGeom prst="rect">
            <a:avLst/>
          </a:prstGeom>
        </p:spPr>
        <p:txBody>
          <a:bodyPr vert="horz" wrap="square" lIns="110706" tIns="55353" rIns="110706" bIns="55353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1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23D0338-28AE-49A3-B38C-64DF7E9F5B03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7445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0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026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8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63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93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7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708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25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C6C24-C21F-4904-9DE4-9752027175E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5DE84-0FA9-401C-8103-4C1F59D6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microsoft.com/office/2007/relationships/hdphoto" Target="../media/hdphoto1.wdp"/><Relationship Id="rId7" Type="http://schemas.openxmlformats.org/officeDocument/2006/relationships/diagramLayout" Target="../diagrams/layou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5" Type="http://schemas.microsoft.com/office/2007/relationships/hdphoto" Target="../media/hdphoto2.wdp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-395962" y="3558778"/>
            <a:ext cx="894043" cy="107576"/>
            <a:chOff x="5579140" y="4040369"/>
            <a:chExt cx="894043" cy="179362"/>
          </a:xfrm>
        </p:grpSpPr>
        <p:sp>
          <p:nvSpPr>
            <p:cNvPr id="6" name="Rectangle 5"/>
            <p:cNvSpPr/>
            <p:nvPr/>
          </p:nvSpPr>
          <p:spPr>
            <a:xfrm>
              <a:off x="5579140" y="4044919"/>
              <a:ext cx="157003" cy="1748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768547" y="4044919"/>
              <a:ext cx="157003" cy="17481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952161" y="4042003"/>
              <a:ext cx="157003" cy="17481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34312" y="4040369"/>
              <a:ext cx="157003" cy="17481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316180" y="4042003"/>
              <a:ext cx="157003" cy="17481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Shape 80"/>
          <p:cNvSpPr/>
          <p:nvPr/>
        </p:nvSpPr>
        <p:spPr>
          <a:xfrm>
            <a:off x="1101146" y="939213"/>
            <a:ext cx="9718807" cy="441509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10688" tIns="110688" rIns="110688" bIns="110688" anchor="ctr" anchorCtr="0">
            <a:noAutofit/>
          </a:bodyPr>
          <a:lstStyle/>
          <a:p>
            <a:pPr algn="just"/>
            <a:r>
              <a:rPr lang="ru-RU" sz="1400" b="1" dirty="0" smtClean="0">
                <a:solidFill>
                  <a:schemeClr val="accent1"/>
                </a:solidFill>
                <a:latin typeface="Arial Narrow" panose="020B0606020202030204" pitchFamily="34" charset="0"/>
                <a:cs typeface="Arial" pitchFamily="34" charset="0"/>
              </a:rPr>
              <a:t>ЦЕЛЬ ПРОЕКТА </a:t>
            </a:r>
            <a:r>
              <a:rPr lang="ru-RU" sz="1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– формирование лидерских качеств и профессиональных управленческих навыков руководителей организаций ТиПО, путем освоения современных моделей управления организацией образования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117923" y="6362279"/>
            <a:ext cx="9718807" cy="276999"/>
          </a:xfrm>
          <a:prstGeom prst="rect">
            <a:avLst/>
          </a:prstGeom>
          <a:ln w="190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РУКОВОДИТЕЛИ НОВОГО ФОРМАТА  С МЕЖДУНАРОДНЫМ СЕРТИФИКАТОМ</a:t>
            </a:r>
            <a:endParaRPr lang="ru-RU" sz="1200" b="1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037807" y="2733468"/>
            <a:ext cx="6502511" cy="4548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99568" tIns="8890" rIns="8890" bIns="8890" numCol="1" spcCol="1270" anchor="ctr" anchorCtr="0">
            <a:noAutofit/>
          </a:bodyPr>
          <a:lstStyle/>
          <a:p>
            <a:pPr marL="228598" lvl="1" indent="-228598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ru-RU" sz="1100" dirty="0" smtClean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Руководители  организаций ТиПО, в том </a:t>
            </a:r>
            <a:r>
              <a:rPr lang="ru-RU" sz="1100" smtClean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числе участвующие </a:t>
            </a:r>
            <a:r>
              <a:rPr lang="ru-RU" sz="11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в проекте «</a:t>
            </a:r>
            <a:r>
              <a:rPr lang="ru-RU" sz="11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</a:t>
            </a:r>
            <a:r>
              <a:rPr lang="ru-RU" sz="11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маман</a:t>
            </a:r>
            <a:r>
              <a:rPr lang="ru-RU" sz="11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11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>
            <a:extLst/>
          </p:cNvPr>
          <p:cNvSpPr/>
          <p:nvPr/>
        </p:nvSpPr>
        <p:spPr>
          <a:xfrm>
            <a:off x="4430293" y="4351387"/>
            <a:ext cx="2952327" cy="43204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10706" tIns="55353" rIns="110706" bIns="55353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ЭТАПЫ ОБУЧЕНИЯ</a:t>
            </a:r>
            <a:endParaRPr lang="ru-RU" sz="12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968" y="1970945"/>
            <a:ext cx="619551" cy="619551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968" y="2651114"/>
            <a:ext cx="619551" cy="619551"/>
          </a:xfrm>
          <a:prstGeom prst="rect">
            <a:avLst/>
          </a:prstGeom>
        </p:spPr>
      </p:pic>
      <p:sp>
        <p:nvSpPr>
          <p:cNvPr id="40" name="Прямоугольник 39"/>
          <p:cNvSpPr/>
          <p:nvPr/>
        </p:nvSpPr>
        <p:spPr>
          <a:xfrm>
            <a:off x="1991610" y="1987327"/>
            <a:ext cx="8656893" cy="60494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5128" tIns="12065" rIns="12065" bIns="12065" numCol="1" spcCol="1270" anchor="ctr" anchorCtr="0">
            <a:noAutofit/>
          </a:bodyPr>
          <a:lstStyle/>
          <a:p>
            <a:pPr marL="228598" indent="-228598" algn="just">
              <a:lnSpc>
                <a:spcPct val="115000"/>
              </a:lnSpc>
              <a:buFont typeface="+mj-lt"/>
              <a:buAutoNum type="arabicPeriod"/>
            </a:pPr>
            <a:r>
              <a:rPr lang="ru-RU" sz="11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Реализация ГПРОН на 2020-2025 годы</a:t>
            </a:r>
          </a:p>
          <a:p>
            <a:pPr marL="228598" indent="-228598" algn="just">
              <a:lnSpc>
                <a:spcPct val="115000"/>
              </a:lnSpc>
              <a:buFont typeface="+mj-lt"/>
              <a:buAutoNum type="arabicPeriod"/>
            </a:pPr>
            <a:r>
              <a:rPr lang="ru-RU" sz="11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Эффективная реализация проекта «</a:t>
            </a:r>
            <a:r>
              <a:rPr lang="ru-RU" sz="11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</a:t>
            </a:r>
            <a:r>
              <a:rPr lang="ru-RU" sz="11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маман</a:t>
            </a:r>
            <a:r>
              <a:rPr lang="ru-RU" sz="11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</a:p>
          <a:p>
            <a:pPr marL="228598" indent="-228598" algn="just">
              <a:lnSpc>
                <a:spcPct val="115000"/>
              </a:lnSpc>
              <a:buFont typeface="+mj-lt"/>
              <a:buAutoNum type="arabicPeriod"/>
            </a:pPr>
            <a:r>
              <a:rPr lang="ru-RU" sz="11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Формирование кадрового резерва управленцев из числа лидеров в системе </a:t>
            </a:r>
            <a:r>
              <a:rPr lang="ru-RU" sz="11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ТиПО</a:t>
            </a:r>
            <a:endParaRPr lang="ru-RU" sz="11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" name="Группа 40"/>
          <p:cNvGrpSpPr/>
          <p:nvPr/>
        </p:nvGrpSpPr>
        <p:grpSpPr>
          <a:xfrm>
            <a:off x="1117925" y="3311739"/>
            <a:ext cx="9718807" cy="25240"/>
            <a:chOff x="254215" y="1844824"/>
            <a:chExt cx="9718807" cy="25240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>
              <a:off x="254215" y="1844824"/>
              <a:ext cx="9718807" cy="0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254215" y="1870064"/>
              <a:ext cx="9718807" cy="0"/>
            </a:xfrm>
            <a:prstGeom prst="line">
              <a:avLst/>
            </a:prstGeom>
            <a:ln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aphicFrame>
        <p:nvGraphicFramePr>
          <p:cNvPr id="46" name="Схема 45"/>
          <p:cNvGraphicFramePr/>
          <p:nvPr>
            <p:extLst>
              <p:ext uri="{D42A27DB-BD31-4B8C-83A1-F6EECF244321}">
                <p14:modId xmlns:p14="http://schemas.microsoft.com/office/powerpoint/2010/main" val="3772329285"/>
              </p:ext>
            </p:extLst>
          </p:nvPr>
        </p:nvGraphicFramePr>
        <p:xfrm>
          <a:off x="1760662" y="4733538"/>
          <a:ext cx="8697788" cy="986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pSp>
        <p:nvGrpSpPr>
          <p:cNvPr id="47" name="Группа 46"/>
          <p:cNvGrpSpPr/>
          <p:nvPr/>
        </p:nvGrpSpPr>
        <p:grpSpPr>
          <a:xfrm>
            <a:off x="1117924" y="4344836"/>
            <a:ext cx="9718807" cy="25240"/>
            <a:chOff x="254215" y="1844824"/>
            <a:chExt cx="9718807" cy="25240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>
              <a:off x="254215" y="1844824"/>
              <a:ext cx="9718807" cy="0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>
              <a:off x="254215" y="1870064"/>
              <a:ext cx="9718807" cy="0"/>
            </a:xfrm>
            <a:prstGeom prst="line">
              <a:avLst/>
            </a:prstGeom>
            <a:ln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51" name="Прямоугольник 50">
            <a:extLst/>
          </p:cNvPr>
          <p:cNvSpPr/>
          <p:nvPr/>
        </p:nvSpPr>
        <p:spPr>
          <a:xfrm>
            <a:off x="4430176" y="6002238"/>
            <a:ext cx="2952327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10706" tIns="55353" rIns="110706" bIns="55353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РЕЗУЛЬТАТ</a:t>
            </a:r>
            <a:endParaRPr lang="ru-RU" sz="12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1120197" y="1815426"/>
            <a:ext cx="9718807" cy="54429"/>
            <a:chOff x="254216" y="1043901"/>
            <a:chExt cx="9718807" cy="54429"/>
          </a:xfrm>
        </p:grpSpPr>
        <p:grpSp>
          <p:nvGrpSpPr>
            <p:cNvPr id="53" name="Группа 52"/>
            <p:cNvGrpSpPr/>
            <p:nvPr/>
          </p:nvGrpSpPr>
          <p:grpSpPr>
            <a:xfrm>
              <a:off x="254216" y="1043901"/>
              <a:ext cx="9718807" cy="25240"/>
              <a:chOff x="254215" y="1844824"/>
              <a:chExt cx="9718807" cy="25240"/>
            </a:xfrm>
          </p:grpSpPr>
          <p:cxnSp>
            <p:nvCxnSpPr>
              <p:cNvPr id="55" name="Прямая соединительная линия 54"/>
              <p:cNvCxnSpPr/>
              <p:nvPr/>
            </p:nvCxnSpPr>
            <p:spPr>
              <a:xfrm>
                <a:off x="254215" y="1844824"/>
                <a:ext cx="9718807" cy="0"/>
              </a:xfrm>
              <a:prstGeom prst="line">
                <a:avLst/>
              </a:prstGeom>
              <a:ln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Прямая соединительная линия 55"/>
              <p:cNvCxnSpPr/>
              <p:nvPr/>
            </p:nvCxnSpPr>
            <p:spPr>
              <a:xfrm>
                <a:off x="254215" y="1870064"/>
                <a:ext cx="9718807" cy="0"/>
              </a:xfrm>
              <a:prstGeom prst="line">
                <a:avLst/>
              </a:prstGeom>
              <a:ln/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</p:grpSp>
        <p:cxnSp>
          <p:nvCxnSpPr>
            <p:cNvPr id="54" name="Прямая соединительная линия 53"/>
            <p:cNvCxnSpPr/>
            <p:nvPr/>
          </p:nvCxnSpPr>
          <p:spPr>
            <a:xfrm>
              <a:off x="254216" y="1098330"/>
              <a:ext cx="9718807" cy="0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57" name="Прямая соединительная линия 56"/>
          <p:cNvCxnSpPr/>
          <p:nvPr/>
        </p:nvCxnSpPr>
        <p:spPr>
          <a:xfrm>
            <a:off x="1120197" y="3365004"/>
            <a:ext cx="9718807" cy="0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1120197" y="4394820"/>
            <a:ext cx="9718807" cy="0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59" name="Группа 58"/>
          <p:cNvGrpSpPr/>
          <p:nvPr/>
        </p:nvGrpSpPr>
        <p:grpSpPr>
          <a:xfrm>
            <a:off x="1117923" y="5905517"/>
            <a:ext cx="9718807" cy="54429"/>
            <a:chOff x="254216" y="1043901"/>
            <a:chExt cx="9718807" cy="54429"/>
          </a:xfrm>
        </p:grpSpPr>
        <p:grpSp>
          <p:nvGrpSpPr>
            <p:cNvPr id="60" name="Группа 59"/>
            <p:cNvGrpSpPr/>
            <p:nvPr/>
          </p:nvGrpSpPr>
          <p:grpSpPr>
            <a:xfrm>
              <a:off x="254216" y="1043901"/>
              <a:ext cx="9718807" cy="25240"/>
              <a:chOff x="254215" y="1844824"/>
              <a:chExt cx="9718807" cy="25240"/>
            </a:xfrm>
          </p:grpSpPr>
          <p:cxnSp>
            <p:nvCxnSpPr>
              <p:cNvPr id="62" name="Прямая соединительная линия 61"/>
              <p:cNvCxnSpPr/>
              <p:nvPr/>
            </p:nvCxnSpPr>
            <p:spPr>
              <a:xfrm>
                <a:off x="254215" y="1844824"/>
                <a:ext cx="9718807" cy="0"/>
              </a:xfrm>
              <a:prstGeom prst="line">
                <a:avLst/>
              </a:prstGeom>
              <a:ln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>
                <a:off x="254215" y="1870064"/>
                <a:ext cx="9718807" cy="0"/>
              </a:xfrm>
              <a:prstGeom prst="line">
                <a:avLst/>
              </a:prstGeom>
              <a:ln/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</p:grpSp>
        <p:cxnSp>
          <p:nvCxnSpPr>
            <p:cNvPr id="61" name="Прямая соединительная линия 60"/>
            <p:cNvCxnSpPr/>
            <p:nvPr/>
          </p:nvCxnSpPr>
          <p:spPr>
            <a:xfrm>
              <a:off x="254216" y="1098330"/>
              <a:ext cx="9718807" cy="0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826112" y="3399590"/>
            <a:ext cx="8058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GENEVA BUSINESS SCHOOL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73323" y="3730310"/>
            <a:ext cx="2862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1">
                    <a:lumMod val="50000"/>
                  </a:schemeClr>
                </a:solidFill>
              </a:rPr>
              <a:t>ТОП 20 лучших бизнес школ Европы </a:t>
            </a:r>
            <a:endParaRPr lang="ru-RU" sz="16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91114" y="3728885"/>
            <a:ext cx="2862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1">
                    <a:lumMod val="50000"/>
                  </a:schemeClr>
                </a:solidFill>
              </a:rPr>
              <a:t>№1 бизнес школа в Швейцарии</a:t>
            </a:r>
            <a:endParaRPr lang="ru-RU" sz="16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50741" y="3710367"/>
            <a:ext cx="2862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1">
                    <a:lumMod val="50000"/>
                  </a:schemeClr>
                </a:solidFill>
              </a:rPr>
              <a:t>Аккредитован: 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AMBA</a:t>
            </a:r>
            <a:r>
              <a:rPr lang="ru-RU" sz="1600" b="1" dirty="0" smtClean="0">
                <a:solidFill>
                  <a:schemeClr val="tx1">
                    <a:lumMod val="50000"/>
                  </a:schemeClr>
                </a:solidFill>
              </a:rPr>
              <a:t>,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 IACBE</a:t>
            </a:r>
            <a:r>
              <a:rPr lang="ru-RU" sz="1600" b="1" dirty="0" smtClean="0">
                <a:solidFill>
                  <a:schemeClr val="tx1">
                    <a:lumMod val="50000"/>
                  </a:schemeClr>
                </a:solidFill>
              </a:rPr>
              <a:t>,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 AAG</a:t>
            </a:r>
            <a:r>
              <a:rPr lang="ru-RU" sz="1600" b="1" dirty="0" smtClean="0">
                <a:solidFill>
                  <a:schemeClr val="tx1">
                    <a:lumMod val="50000"/>
                  </a:schemeClr>
                </a:solidFill>
              </a:rPr>
              <a:t>,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 AASBI</a:t>
            </a:r>
            <a:r>
              <a:rPr lang="ru-RU" sz="1600" b="1" dirty="0" smtClean="0">
                <a:solidFill>
                  <a:schemeClr val="tx1">
                    <a:lumMod val="50000"/>
                  </a:schemeClr>
                </a:solidFill>
              </a:rPr>
              <a:t>,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 EDUQUA</a:t>
            </a:r>
            <a:r>
              <a:rPr lang="ru-RU" sz="16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</a:rPr>
              <a:t>и др.</a:t>
            </a:r>
            <a:endParaRPr lang="ru-RU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1101146" y="270002"/>
            <a:ext cx="96535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22"/>
          <p:cNvSpPr/>
          <p:nvPr/>
        </p:nvSpPr>
        <p:spPr>
          <a:xfrm>
            <a:off x="608619" y="270002"/>
            <a:ext cx="6773884" cy="496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КОРПУС ЛИДЕРОВ ТИПО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0120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/>
          </p:cNvPr>
          <p:cNvSpPr/>
          <p:nvPr/>
        </p:nvSpPr>
        <p:spPr>
          <a:xfrm>
            <a:off x="2419445" y="129816"/>
            <a:ext cx="7830741" cy="628867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indent="77841" algn="ctr">
              <a:defRPr/>
            </a:pPr>
            <a:r>
              <a:rPr lang="ru-RU" sz="2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КУРСОВОЕ ОБУЧЕНИЕ</a:t>
            </a:r>
            <a:endParaRPr lang="ru-RU" sz="2000" dirty="0">
              <a:solidFill>
                <a:schemeClr val="accent2"/>
              </a:solidFill>
              <a:cs typeface="Arial" pitchFamily="34" charset="0"/>
            </a:endParaRPr>
          </a:p>
        </p:txBody>
      </p:sp>
      <p:cxnSp>
        <p:nvCxnSpPr>
          <p:cNvPr id="4" name="Прямая соединительная линия 3">
            <a:extLst/>
          </p:cNvPr>
          <p:cNvCxnSpPr/>
          <p:nvPr/>
        </p:nvCxnSpPr>
        <p:spPr>
          <a:xfrm flipH="1">
            <a:off x="3014002" y="726411"/>
            <a:ext cx="664162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" name="Группа 10"/>
          <p:cNvGrpSpPr/>
          <p:nvPr/>
        </p:nvGrpSpPr>
        <p:grpSpPr>
          <a:xfrm>
            <a:off x="1294235" y="1234008"/>
            <a:ext cx="10621540" cy="5194409"/>
            <a:chOff x="1294235" y="1234008"/>
            <a:chExt cx="10621540" cy="5194409"/>
          </a:xfrm>
        </p:grpSpPr>
        <p:sp>
          <p:nvSpPr>
            <p:cNvPr id="6" name="Прямоугольник 5">
              <a:extLst/>
            </p:cNvPr>
            <p:cNvSpPr/>
            <p:nvPr/>
          </p:nvSpPr>
          <p:spPr>
            <a:xfrm>
              <a:off x="1356425" y="1278459"/>
              <a:ext cx="1598243" cy="863600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0706" tIns="55353" rIns="110706" bIns="55353" anchor="ctr"/>
            <a:lstStyle/>
            <a:p>
              <a:pPr algn="ctr">
                <a:defRPr/>
              </a:pPr>
              <a:r>
                <a:rPr lang="ru-RU" sz="1700" b="1" dirty="0">
                  <a:latin typeface="Arial" pitchFamily="34" charset="0"/>
                  <a:cs typeface="Arial" pitchFamily="34" charset="0"/>
                </a:rPr>
                <a:t>ЭТАПЫ</a:t>
              </a:r>
            </a:p>
            <a:p>
              <a:pPr algn="ctr">
                <a:defRPr/>
              </a:pPr>
              <a:r>
                <a:rPr lang="ru-RU" sz="1700" b="1" dirty="0">
                  <a:latin typeface="Arial" pitchFamily="34" charset="0"/>
                  <a:cs typeface="Arial" pitchFamily="34" charset="0"/>
                </a:rPr>
                <a:t>ОБУЧЕНИЯ</a:t>
              </a:r>
              <a:endParaRPr lang="ru-RU" sz="13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Прямоугольник 6">
              <a:extLst/>
            </p:cNvPr>
            <p:cNvSpPr/>
            <p:nvPr/>
          </p:nvSpPr>
          <p:spPr>
            <a:xfrm>
              <a:off x="3361462" y="1242475"/>
              <a:ext cx="3812731" cy="89958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61654E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0706" tIns="55353" rIns="110706" bIns="55353" anchor="ctr"/>
            <a:lstStyle/>
            <a:p>
              <a:pPr algn="ctr"/>
              <a:r>
                <a:rPr lang="ru-RU" sz="1500" dirty="0" smtClean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Стратегия развития </a:t>
              </a:r>
              <a:r>
                <a:rPr lang="ru-RU" sz="1500" dirty="0" smtClean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и менеджмент в образовании</a:t>
              </a:r>
            </a:p>
            <a:p>
              <a:pPr algn="ctr"/>
              <a:r>
                <a:rPr lang="ru-RU" sz="1500" dirty="0" smtClean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ru-RU" sz="1500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6 модулей)</a:t>
              </a:r>
            </a:p>
          </p:txBody>
        </p:sp>
        <p:sp>
          <p:nvSpPr>
            <p:cNvPr id="9" name="Прямоугольник 8">
              <a:extLst/>
            </p:cNvPr>
            <p:cNvSpPr/>
            <p:nvPr/>
          </p:nvSpPr>
          <p:spPr>
            <a:xfrm>
              <a:off x="7747742" y="1234008"/>
              <a:ext cx="3835063" cy="90805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61654E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0706" tIns="55353" rIns="110706" bIns="55353" anchor="ctr"/>
            <a:lstStyle/>
            <a:p>
              <a:pPr algn="ctr"/>
              <a:r>
                <a:rPr lang="ru-RU" sz="1500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Лидерство и управление</a:t>
              </a:r>
            </a:p>
            <a:p>
              <a:pPr algn="ctr"/>
              <a:r>
                <a:rPr lang="ru-RU" sz="1500" dirty="0" smtClean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(6 </a:t>
              </a:r>
              <a:r>
                <a:rPr lang="ru-RU" sz="1500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модулей)</a:t>
              </a:r>
            </a:p>
          </p:txBody>
        </p:sp>
        <p:sp>
          <p:nvSpPr>
            <p:cNvPr id="12" name="Прямоугольник 11">
              <a:extLst/>
            </p:cNvPr>
            <p:cNvSpPr/>
            <p:nvPr/>
          </p:nvSpPr>
          <p:spPr>
            <a:xfrm>
              <a:off x="4841731" y="2355816"/>
              <a:ext cx="5317121" cy="450341"/>
            </a:xfrm>
            <a:prstGeom prst="rect">
              <a:avLst/>
            </a:prstGeom>
          </p:spPr>
          <p:txBody>
            <a:bodyPr lIns="110706" tIns="55353" rIns="110706" bIns="55353">
              <a:spAutoFit/>
            </a:bodyPr>
            <a:lstStyle/>
            <a:p>
              <a:pPr defTabSz="1248990">
                <a:defRPr/>
              </a:pPr>
              <a:r>
                <a:rPr lang="ru-RU" sz="2200" b="1" kern="0" dirty="0">
                  <a:solidFill>
                    <a:schemeClr val="accent2"/>
                  </a:solidFill>
                  <a:cs typeface="Times New Roman" pitchFamily="18" charset="0"/>
                </a:rPr>
                <a:t>Каждый этап разделен на 3 цикла:</a:t>
              </a:r>
              <a:endParaRPr lang="en-US" sz="1700" b="1" kern="0" dirty="0">
                <a:solidFill>
                  <a:schemeClr val="accent2"/>
                </a:solidFill>
                <a:cs typeface="Times New Roman" pitchFamily="18" charset="0"/>
              </a:endParaRPr>
            </a:p>
          </p:txBody>
        </p:sp>
        <p:sp>
          <p:nvSpPr>
            <p:cNvPr id="13" name="Прямоугольник 12">
              <a:extLst/>
            </p:cNvPr>
            <p:cNvSpPr/>
            <p:nvPr/>
          </p:nvSpPr>
          <p:spPr>
            <a:xfrm>
              <a:off x="3339131" y="2949973"/>
              <a:ext cx="2229385" cy="17256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0706" tIns="55353" rIns="110706" bIns="55353" anchor="ctr"/>
            <a:lstStyle/>
            <a:p>
              <a:pPr algn="ctr">
                <a:defRPr/>
              </a:pPr>
              <a:r>
                <a:rPr lang="ru-RU" sz="1500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Практико-ориентированное обучение:</a:t>
              </a:r>
            </a:p>
            <a:p>
              <a:pPr marL="285750" indent="-285750" algn="ctr">
                <a:buFontTx/>
                <a:buChar char="-"/>
                <a:defRPr/>
              </a:pPr>
              <a:r>
                <a:rPr lang="ru-RU" sz="1500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очное;</a:t>
              </a:r>
              <a:br>
                <a:rPr lang="ru-RU" sz="1500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1500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on-line.</a:t>
              </a:r>
              <a:endParaRPr lang="ru-RU" sz="15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Прямоугольник 13">
              <a:extLst/>
            </p:cNvPr>
            <p:cNvSpPr/>
            <p:nvPr/>
          </p:nvSpPr>
          <p:spPr>
            <a:xfrm>
              <a:off x="6211309" y="2928807"/>
              <a:ext cx="2342019" cy="174680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0706" tIns="55353" rIns="110706" bIns="55353" anchor="ctr"/>
            <a:lstStyle/>
            <a:p>
              <a:pPr algn="ctr">
                <a:defRPr/>
              </a:pPr>
              <a:r>
                <a:rPr lang="ru-RU" sz="1500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Решение аналитических кейсов и внедрение полученных знаний в организациях </a:t>
              </a:r>
              <a:r>
                <a:rPr lang="ru-RU" sz="1500" dirty="0" err="1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ТиПО</a:t>
              </a:r>
              <a:endParaRPr lang="ru-RU" sz="15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Прямоугольник 14">
              <a:extLst/>
            </p:cNvPr>
            <p:cNvSpPr/>
            <p:nvPr/>
          </p:nvSpPr>
          <p:spPr>
            <a:xfrm>
              <a:off x="9091254" y="2928805"/>
              <a:ext cx="2491551" cy="17468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0706" tIns="55353" rIns="110706" bIns="55353" anchor="ctr"/>
            <a:lstStyle/>
            <a:p>
              <a:pPr algn="ctr">
                <a:defRPr/>
              </a:pPr>
              <a:r>
                <a:rPr lang="ru-RU" sz="1500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Защита проектов по изученным блокам и отчет о практических внедрениях в организациях </a:t>
              </a:r>
              <a:r>
                <a:rPr lang="ru-RU" sz="1500" dirty="0" err="1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ТиПО</a:t>
              </a:r>
              <a:endParaRPr lang="ru-RU" sz="15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Прямоугольник 15">
              <a:extLst/>
            </p:cNvPr>
            <p:cNvSpPr/>
            <p:nvPr/>
          </p:nvSpPr>
          <p:spPr>
            <a:xfrm>
              <a:off x="1294235" y="3275938"/>
              <a:ext cx="1600185" cy="863600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0706" tIns="55353" rIns="110706" bIns="55353" anchor="ctr"/>
            <a:lstStyle/>
            <a:p>
              <a:pPr algn="ctr">
                <a:defRPr/>
              </a:pPr>
              <a:r>
                <a:rPr lang="ru-RU" sz="19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 </a:t>
              </a:r>
              <a:r>
                <a:rPr lang="ru-RU" sz="19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ЦИКЛА</a:t>
              </a:r>
            </a:p>
          </p:txBody>
        </p:sp>
        <p:sp>
          <p:nvSpPr>
            <p:cNvPr id="25" name="Прямоугольник 24">
              <a:extLst/>
            </p:cNvPr>
            <p:cNvSpPr/>
            <p:nvPr/>
          </p:nvSpPr>
          <p:spPr>
            <a:xfrm>
              <a:off x="1307828" y="5577967"/>
              <a:ext cx="1586591" cy="450341"/>
            </a:xfrm>
            <a:prstGeom prst="rect">
              <a:avLst/>
            </a:prstGeom>
          </p:spPr>
          <p:txBody>
            <a:bodyPr lIns="110706" tIns="55353" rIns="110706" bIns="55353">
              <a:spAutoFit/>
            </a:bodyPr>
            <a:lstStyle/>
            <a:p>
              <a:pPr defTabSz="1248990">
                <a:defRPr/>
              </a:pPr>
              <a:r>
                <a:rPr lang="ru-RU" sz="2200" b="1" kern="0" dirty="0">
                  <a:solidFill>
                    <a:schemeClr val="accent3"/>
                  </a:solidFill>
                  <a:cs typeface="Times New Roman" pitchFamily="18" charset="0"/>
                </a:rPr>
                <a:t>Тренеры:</a:t>
              </a:r>
              <a:endParaRPr lang="en-US" sz="2200" b="1" kern="0" dirty="0">
                <a:solidFill>
                  <a:schemeClr val="accent3"/>
                </a:solidFill>
                <a:cs typeface="Times New Roman" pitchFamily="18" charset="0"/>
              </a:endParaRPr>
            </a:p>
          </p:txBody>
        </p:sp>
        <p:sp>
          <p:nvSpPr>
            <p:cNvPr id="26" name="Прямоугольник 25">
              <a:extLst/>
            </p:cNvPr>
            <p:cNvSpPr/>
            <p:nvPr/>
          </p:nvSpPr>
          <p:spPr>
            <a:xfrm>
              <a:off x="3136676" y="5577966"/>
              <a:ext cx="8779099" cy="850451"/>
            </a:xfrm>
            <a:prstGeom prst="rect">
              <a:avLst/>
            </a:prstGeom>
          </p:spPr>
          <p:txBody>
            <a:bodyPr wrap="square" lIns="110706" tIns="55353" rIns="110706" bIns="55353">
              <a:spAutoFit/>
            </a:bodyPr>
            <a:lstStyle/>
            <a:p>
              <a:pPr marL="103787" defTabSz="1248990">
                <a:defRPr/>
              </a:pPr>
              <a:r>
                <a:rPr lang="ru-RU" sz="1600" kern="0" dirty="0" smtClean="0">
                  <a:solidFill>
                    <a:srgbClr val="262626"/>
                  </a:solidFill>
                  <a:latin typeface="Arial" pitchFamily="34" charset="0"/>
                  <a:cs typeface="Arial" pitchFamily="34" charset="0"/>
                </a:rPr>
                <a:t>признанные международные эксперты, бизнесмены </a:t>
              </a:r>
              <a:r>
                <a:rPr lang="ru-RU" sz="1600" kern="0" dirty="0">
                  <a:solidFill>
                    <a:srgbClr val="262626"/>
                  </a:solidFill>
                  <a:latin typeface="Arial" pitchFamily="34" charset="0"/>
                  <a:cs typeface="Arial" pitchFamily="34" charset="0"/>
                </a:rPr>
                <a:t>и </a:t>
              </a:r>
              <a:r>
                <a:rPr lang="ru-RU" sz="1600" kern="0" dirty="0" smtClean="0">
                  <a:solidFill>
                    <a:srgbClr val="262626"/>
                  </a:solidFill>
                  <a:latin typeface="Arial" pitchFamily="34" charset="0"/>
                  <a:cs typeface="Arial" pitchFamily="34" charset="0"/>
                </a:rPr>
                <a:t>руководители </a:t>
              </a:r>
              <a:r>
                <a:rPr lang="ru-RU" sz="1600" kern="0" dirty="0">
                  <a:solidFill>
                    <a:srgbClr val="262626"/>
                  </a:solidFill>
                  <a:latin typeface="Arial" pitchFamily="34" charset="0"/>
                  <a:cs typeface="Arial" pitchFamily="34" charset="0"/>
                </a:rPr>
                <a:t>крупных транснациональных компаний, консультирующие бизнес-сообщество по всему миру</a:t>
              </a:r>
              <a:endParaRPr lang="en-US" sz="1600" kern="0" dirty="0">
                <a:solidFill>
                  <a:srgbClr val="26262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" name="Прямоугольник 1"/>
            <p:cNvSpPr/>
            <p:nvPr/>
          </p:nvSpPr>
          <p:spPr>
            <a:xfrm>
              <a:off x="3361463" y="4944299"/>
              <a:ext cx="8277659" cy="537380"/>
            </a:xfrm>
            <a:prstGeom prst="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110706" tIns="55353" rIns="110706" bIns="55353" anchor="ctr"/>
            <a:lstStyle/>
            <a:p>
              <a:pPr algn="ctr"/>
              <a:r>
                <a:rPr lang="ru-RU" b="1" kern="0" dirty="0">
                  <a:solidFill>
                    <a:schemeClr val="accent2"/>
                  </a:solidFill>
                  <a:cs typeface="Times New Roman" pitchFamily="18" charset="0"/>
                </a:rPr>
                <a:t>МЕНТОРСТВО И КОНСУЛЬТАЦИЯ ЭКСПЕРТОВ/СПЕЦИАЛИСТОВ </a:t>
              </a:r>
            </a:p>
            <a:p>
              <a:pPr algn="ctr"/>
              <a:r>
                <a:rPr lang="ru-RU" b="1" kern="0" dirty="0">
                  <a:solidFill>
                    <a:schemeClr val="accent2"/>
                  </a:solidFill>
                  <a:cs typeface="Times New Roman" pitchFamily="18" charset="0"/>
                </a:rPr>
                <a:t>В ТЕЧЕНИЕ ВСЕГО ПЕРИОДА</a:t>
              </a:r>
            </a:p>
          </p:txBody>
        </p:sp>
        <p:sp>
          <p:nvSpPr>
            <p:cNvPr id="5" name="Стрелка вверх 4"/>
            <p:cNvSpPr/>
            <p:nvPr/>
          </p:nvSpPr>
          <p:spPr>
            <a:xfrm>
              <a:off x="4299532" y="4675609"/>
              <a:ext cx="308578" cy="268690"/>
            </a:xfrm>
            <a:prstGeom prst="upArrow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Стрелка вверх 18"/>
            <p:cNvSpPr/>
            <p:nvPr/>
          </p:nvSpPr>
          <p:spPr>
            <a:xfrm>
              <a:off x="10182741" y="4675609"/>
              <a:ext cx="308578" cy="268690"/>
            </a:xfrm>
            <a:prstGeom prst="upArrow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Стрелка вверх 19"/>
            <p:cNvSpPr/>
            <p:nvPr/>
          </p:nvSpPr>
          <p:spPr>
            <a:xfrm>
              <a:off x="7174194" y="4675609"/>
              <a:ext cx="308578" cy="268690"/>
            </a:xfrm>
            <a:prstGeom prst="upArrow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Прямоугольник 20">
            <a:extLst/>
          </p:cNvPr>
          <p:cNvSpPr/>
          <p:nvPr/>
        </p:nvSpPr>
        <p:spPr>
          <a:xfrm>
            <a:off x="1345022" y="6073267"/>
            <a:ext cx="1893477" cy="788896"/>
          </a:xfrm>
          <a:prstGeom prst="rect">
            <a:avLst/>
          </a:prstGeom>
        </p:spPr>
        <p:txBody>
          <a:bodyPr wrap="square" lIns="110706" tIns="55353" rIns="110706" bIns="55353">
            <a:spAutoFit/>
          </a:bodyPr>
          <a:lstStyle/>
          <a:p>
            <a:pPr defTabSz="1248990">
              <a:defRPr/>
            </a:pPr>
            <a:r>
              <a:rPr lang="ru-RU" sz="2200" b="1" kern="0" dirty="0" smtClean="0">
                <a:solidFill>
                  <a:schemeClr val="accent3"/>
                </a:solidFill>
                <a:cs typeface="Times New Roman" pitchFamily="18" charset="0"/>
              </a:rPr>
              <a:t>Планируемы сроки:</a:t>
            </a:r>
            <a:endParaRPr lang="en-US" sz="2200" b="1" kern="0" dirty="0">
              <a:solidFill>
                <a:schemeClr val="accent3"/>
              </a:solidFill>
              <a:cs typeface="Times New Roman" pitchFamily="18" charset="0"/>
            </a:endParaRPr>
          </a:p>
        </p:txBody>
      </p:sp>
      <p:sp>
        <p:nvSpPr>
          <p:cNvPr id="22" name="Прямоугольник 21">
            <a:extLst/>
          </p:cNvPr>
          <p:cNvSpPr/>
          <p:nvPr/>
        </p:nvSpPr>
        <p:spPr>
          <a:xfrm>
            <a:off x="3136171" y="6333095"/>
            <a:ext cx="8492294" cy="358008"/>
          </a:xfrm>
          <a:prstGeom prst="rect">
            <a:avLst/>
          </a:prstGeom>
        </p:spPr>
        <p:txBody>
          <a:bodyPr wrap="square" lIns="110706" tIns="55353" rIns="110706" bIns="55353">
            <a:spAutoFit/>
          </a:bodyPr>
          <a:lstStyle/>
          <a:p>
            <a:pPr marL="103787" defTabSz="1248990">
              <a:defRPr/>
            </a:pPr>
            <a:r>
              <a:rPr lang="ru-RU" sz="1600" kern="0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с мая по декабрь 2020 года</a:t>
            </a:r>
            <a:endParaRPr lang="en-US" sz="1600" kern="0" dirty="0">
              <a:solidFill>
                <a:srgbClr val="26262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45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542;p40"/>
          <p:cNvSpPr txBox="1">
            <a:spLocks noGrp="1"/>
          </p:cNvSpPr>
          <p:nvPr>
            <p:ph type="ctrTitle" idx="4294967295"/>
          </p:nvPr>
        </p:nvSpPr>
        <p:spPr>
          <a:xfrm>
            <a:off x="0" y="-42864"/>
            <a:ext cx="11618384" cy="41275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ru-RU" sz="1800" b="1" dirty="0">
                <a:solidFill>
                  <a:schemeClr val="accent2"/>
                </a:solidFill>
                <a:latin typeface="Roboto Condensed Light" panose="020B0604020202020204" charset="0"/>
                <a:ea typeface="Roboto Condensed Light" panose="020B0604020202020204" charset="0"/>
              </a:rPr>
              <a:t>СОДЕРЖАНИЕ ПРОГРАММЫ 1 ЭТАПА КУРСОВОГО ОБУЧЕНИЯ ПО ФОРМАТУ BLENDED LEARNING</a:t>
            </a:r>
          </a:p>
        </p:txBody>
      </p:sp>
      <p:sp>
        <p:nvSpPr>
          <p:cNvPr id="35" name="Freeform 6">
            <a:extLst>
              <a:ext uri="{FF2B5EF4-FFF2-40B4-BE49-F238E27FC236}">
                <a16:creationId xmlns:a16="http://schemas.microsoft.com/office/drawing/2014/main" id="{5634B8C0-7804-4A48-89C4-A0378574DC2B}"/>
              </a:ext>
            </a:extLst>
          </p:cNvPr>
          <p:cNvSpPr>
            <a:spLocks noEditPoints="1"/>
          </p:cNvSpPr>
          <p:nvPr/>
        </p:nvSpPr>
        <p:spPr bwMode="auto">
          <a:xfrm>
            <a:off x="41050" y="1508787"/>
            <a:ext cx="889863" cy="802077"/>
          </a:xfrm>
          <a:custGeom>
            <a:avLst/>
            <a:gdLst>
              <a:gd name="T0" fmla="*/ 100 w 176"/>
              <a:gd name="T1" fmla="*/ 120 h 144"/>
              <a:gd name="T2" fmla="*/ 116 w 176"/>
              <a:gd name="T3" fmla="*/ 120 h 144"/>
              <a:gd name="T4" fmla="*/ 120 w 176"/>
              <a:gd name="T5" fmla="*/ 116 h 144"/>
              <a:gd name="T6" fmla="*/ 120 w 176"/>
              <a:gd name="T7" fmla="*/ 100 h 144"/>
              <a:gd name="T8" fmla="*/ 116 w 176"/>
              <a:gd name="T9" fmla="*/ 96 h 144"/>
              <a:gd name="T10" fmla="*/ 100 w 176"/>
              <a:gd name="T11" fmla="*/ 96 h 144"/>
              <a:gd name="T12" fmla="*/ 96 w 176"/>
              <a:gd name="T13" fmla="*/ 100 h 144"/>
              <a:gd name="T14" fmla="*/ 96 w 176"/>
              <a:gd name="T15" fmla="*/ 116 h 144"/>
              <a:gd name="T16" fmla="*/ 100 w 176"/>
              <a:gd name="T17" fmla="*/ 120 h 144"/>
              <a:gd name="T18" fmla="*/ 28 w 176"/>
              <a:gd name="T19" fmla="*/ 104 h 144"/>
              <a:gd name="T20" fmla="*/ 76 w 176"/>
              <a:gd name="T21" fmla="*/ 104 h 144"/>
              <a:gd name="T22" fmla="*/ 80 w 176"/>
              <a:gd name="T23" fmla="*/ 100 h 144"/>
              <a:gd name="T24" fmla="*/ 76 w 176"/>
              <a:gd name="T25" fmla="*/ 96 h 144"/>
              <a:gd name="T26" fmla="*/ 28 w 176"/>
              <a:gd name="T27" fmla="*/ 96 h 144"/>
              <a:gd name="T28" fmla="*/ 24 w 176"/>
              <a:gd name="T29" fmla="*/ 100 h 144"/>
              <a:gd name="T30" fmla="*/ 28 w 176"/>
              <a:gd name="T31" fmla="*/ 104 h 144"/>
              <a:gd name="T32" fmla="*/ 28 w 176"/>
              <a:gd name="T33" fmla="*/ 120 h 144"/>
              <a:gd name="T34" fmla="*/ 60 w 176"/>
              <a:gd name="T35" fmla="*/ 120 h 144"/>
              <a:gd name="T36" fmla="*/ 64 w 176"/>
              <a:gd name="T37" fmla="*/ 116 h 144"/>
              <a:gd name="T38" fmla="*/ 60 w 176"/>
              <a:gd name="T39" fmla="*/ 112 h 144"/>
              <a:gd name="T40" fmla="*/ 28 w 176"/>
              <a:gd name="T41" fmla="*/ 112 h 144"/>
              <a:gd name="T42" fmla="*/ 24 w 176"/>
              <a:gd name="T43" fmla="*/ 116 h 144"/>
              <a:gd name="T44" fmla="*/ 28 w 176"/>
              <a:gd name="T45" fmla="*/ 120 h 144"/>
              <a:gd name="T46" fmla="*/ 136 w 176"/>
              <a:gd name="T47" fmla="*/ 32 h 144"/>
              <a:gd name="T48" fmla="*/ 8 w 176"/>
              <a:gd name="T49" fmla="*/ 32 h 144"/>
              <a:gd name="T50" fmla="*/ 0 w 176"/>
              <a:gd name="T51" fmla="*/ 40 h 144"/>
              <a:gd name="T52" fmla="*/ 0 w 176"/>
              <a:gd name="T53" fmla="*/ 136 h 144"/>
              <a:gd name="T54" fmla="*/ 8 w 176"/>
              <a:gd name="T55" fmla="*/ 144 h 144"/>
              <a:gd name="T56" fmla="*/ 136 w 176"/>
              <a:gd name="T57" fmla="*/ 144 h 144"/>
              <a:gd name="T58" fmla="*/ 144 w 176"/>
              <a:gd name="T59" fmla="*/ 136 h 144"/>
              <a:gd name="T60" fmla="*/ 144 w 176"/>
              <a:gd name="T61" fmla="*/ 40 h 144"/>
              <a:gd name="T62" fmla="*/ 136 w 176"/>
              <a:gd name="T63" fmla="*/ 32 h 144"/>
              <a:gd name="T64" fmla="*/ 136 w 176"/>
              <a:gd name="T65" fmla="*/ 136 h 144"/>
              <a:gd name="T66" fmla="*/ 8 w 176"/>
              <a:gd name="T67" fmla="*/ 136 h 144"/>
              <a:gd name="T68" fmla="*/ 8 w 176"/>
              <a:gd name="T69" fmla="*/ 80 h 144"/>
              <a:gd name="T70" fmla="*/ 136 w 176"/>
              <a:gd name="T71" fmla="*/ 80 h 144"/>
              <a:gd name="T72" fmla="*/ 136 w 176"/>
              <a:gd name="T73" fmla="*/ 136 h 144"/>
              <a:gd name="T74" fmla="*/ 136 w 176"/>
              <a:gd name="T75" fmla="*/ 56 h 144"/>
              <a:gd name="T76" fmla="*/ 8 w 176"/>
              <a:gd name="T77" fmla="*/ 56 h 144"/>
              <a:gd name="T78" fmla="*/ 8 w 176"/>
              <a:gd name="T79" fmla="*/ 40 h 144"/>
              <a:gd name="T80" fmla="*/ 136 w 176"/>
              <a:gd name="T81" fmla="*/ 40 h 144"/>
              <a:gd name="T82" fmla="*/ 136 w 176"/>
              <a:gd name="T83" fmla="*/ 56 h 144"/>
              <a:gd name="T84" fmla="*/ 168 w 176"/>
              <a:gd name="T85" fmla="*/ 0 h 144"/>
              <a:gd name="T86" fmla="*/ 40 w 176"/>
              <a:gd name="T87" fmla="*/ 0 h 144"/>
              <a:gd name="T88" fmla="*/ 32 w 176"/>
              <a:gd name="T89" fmla="*/ 8 h 144"/>
              <a:gd name="T90" fmla="*/ 32 w 176"/>
              <a:gd name="T91" fmla="*/ 20 h 144"/>
              <a:gd name="T92" fmla="*/ 36 w 176"/>
              <a:gd name="T93" fmla="*/ 24 h 144"/>
              <a:gd name="T94" fmla="*/ 40 w 176"/>
              <a:gd name="T95" fmla="*/ 20 h 144"/>
              <a:gd name="T96" fmla="*/ 40 w 176"/>
              <a:gd name="T97" fmla="*/ 8 h 144"/>
              <a:gd name="T98" fmla="*/ 168 w 176"/>
              <a:gd name="T99" fmla="*/ 8 h 144"/>
              <a:gd name="T100" fmla="*/ 168 w 176"/>
              <a:gd name="T101" fmla="*/ 104 h 144"/>
              <a:gd name="T102" fmla="*/ 156 w 176"/>
              <a:gd name="T103" fmla="*/ 104 h 144"/>
              <a:gd name="T104" fmla="*/ 152 w 176"/>
              <a:gd name="T105" fmla="*/ 108 h 144"/>
              <a:gd name="T106" fmla="*/ 156 w 176"/>
              <a:gd name="T107" fmla="*/ 112 h 144"/>
              <a:gd name="T108" fmla="*/ 168 w 176"/>
              <a:gd name="T109" fmla="*/ 112 h 144"/>
              <a:gd name="T110" fmla="*/ 176 w 176"/>
              <a:gd name="T111" fmla="*/ 104 h 144"/>
              <a:gd name="T112" fmla="*/ 176 w 176"/>
              <a:gd name="T113" fmla="*/ 8 h 144"/>
              <a:gd name="T114" fmla="*/ 168 w 176"/>
              <a:gd name="T11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6" h="144">
                <a:moveTo>
                  <a:pt x="100" y="120"/>
                </a:moveTo>
                <a:cubicBezTo>
                  <a:pt x="116" y="120"/>
                  <a:pt x="116" y="120"/>
                  <a:pt x="116" y="120"/>
                </a:cubicBezTo>
                <a:cubicBezTo>
                  <a:pt x="118" y="120"/>
                  <a:pt x="120" y="118"/>
                  <a:pt x="120" y="116"/>
                </a:cubicBezTo>
                <a:cubicBezTo>
                  <a:pt x="120" y="100"/>
                  <a:pt x="120" y="100"/>
                  <a:pt x="120" y="100"/>
                </a:cubicBezTo>
                <a:cubicBezTo>
                  <a:pt x="120" y="98"/>
                  <a:pt x="118" y="96"/>
                  <a:pt x="116" y="96"/>
                </a:cubicBezTo>
                <a:cubicBezTo>
                  <a:pt x="100" y="96"/>
                  <a:pt x="100" y="96"/>
                  <a:pt x="100" y="96"/>
                </a:cubicBezTo>
                <a:cubicBezTo>
                  <a:pt x="98" y="96"/>
                  <a:pt x="96" y="98"/>
                  <a:pt x="96" y="100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6" y="118"/>
                  <a:pt x="98" y="120"/>
                  <a:pt x="100" y="120"/>
                </a:cubicBezTo>
                <a:moveTo>
                  <a:pt x="28" y="104"/>
                </a:moveTo>
                <a:cubicBezTo>
                  <a:pt x="76" y="104"/>
                  <a:pt x="76" y="104"/>
                  <a:pt x="76" y="104"/>
                </a:cubicBezTo>
                <a:cubicBezTo>
                  <a:pt x="78" y="104"/>
                  <a:pt x="80" y="102"/>
                  <a:pt x="80" y="100"/>
                </a:cubicBezTo>
                <a:cubicBezTo>
                  <a:pt x="80" y="98"/>
                  <a:pt x="78" y="96"/>
                  <a:pt x="76" y="96"/>
                </a:cubicBezTo>
                <a:cubicBezTo>
                  <a:pt x="28" y="96"/>
                  <a:pt x="28" y="96"/>
                  <a:pt x="28" y="96"/>
                </a:cubicBezTo>
                <a:cubicBezTo>
                  <a:pt x="26" y="96"/>
                  <a:pt x="24" y="98"/>
                  <a:pt x="24" y="100"/>
                </a:cubicBezTo>
                <a:cubicBezTo>
                  <a:pt x="24" y="102"/>
                  <a:pt x="26" y="104"/>
                  <a:pt x="28" y="104"/>
                </a:cubicBezTo>
                <a:moveTo>
                  <a:pt x="28" y="120"/>
                </a:moveTo>
                <a:cubicBezTo>
                  <a:pt x="60" y="120"/>
                  <a:pt x="60" y="120"/>
                  <a:pt x="60" y="120"/>
                </a:cubicBezTo>
                <a:cubicBezTo>
                  <a:pt x="62" y="120"/>
                  <a:pt x="64" y="118"/>
                  <a:pt x="64" y="116"/>
                </a:cubicBezTo>
                <a:cubicBezTo>
                  <a:pt x="64" y="114"/>
                  <a:pt x="62" y="112"/>
                  <a:pt x="60" y="112"/>
                </a:cubicBezTo>
                <a:cubicBezTo>
                  <a:pt x="28" y="112"/>
                  <a:pt x="28" y="112"/>
                  <a:pt x="28" y="112"/>
                </a:cubicBezTo>
                <a:cubicBezTo>
                  <a:pt x="26" y="112"/>
                  <a:pt x="24" y="114"/>
                  <a:pt x="24" y="116"/>
                </a:cubicBezTo>
                <a:cubicBezTo>
                  <a:pt x="24" y="118"/>
                  <a:pt x="26" y="120"/>
                  <a:pt x="28" y="120"/>
                </a:cubicBezTo>
                <a:moveTo>
                  <a:pt x="136" y="32"/>
                </a:moveTo>
                <a:cubicBezTo>
                  <a:pt x="8" y="32"/>
                  <a:pt x="8" y="32"/>
                  <a:pt x="8" y="32"/>
                </a:cubicBezTo>
                <a:cubicBezTo>
                  <a:pt x="4" y="32"/>
                  <a:pt x="0" y="36"/>
                  <a:pt x="0" y="40"/>
                </a:cubicBezTo>
                <a:cubicBezTo>
                  <a:pt x="0" y="136"/>
                  <a:pt x="0" y="136"/>
                  <a:pt x="0" y="136"/>
                </a:cubicBezTo>
                <a:cubicBezTo>
                  <a:pt x="0" y="140"/>
                  <a:pt x="4" y="144"/>
                  <a:pt x="8" y="144"/>
                </a:cubicBezTo>
                <a:cubicBezTo>
                  <a:pt x="136" y="144"/>
                  <a:pt x="136" y="144"/>
                  <a:pt x="136" y="144"/>
                </a:cubicBezTo>
                <a:cubicBezTo>
                  <a:pt x="140" y="144"/>
                  <a:pt x="144" y="140"/>
                  <a:pt x="144" y="136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6"/>
                  <a:pt x="140" y="32"/>
                  <a:pt x="136" y="32"/>
                </a:cubicBezTo>
                <a:moveTo>
                  <a:pt x="136" y="136"/>
                </a:moveTo>
                <a:cubicBezTo>
                  <a:pt x="8" y="136"/>
                  <a:pt x="8" y="136"/>
                  <a:pt x="8" y="136"/>
                </a:cubicBezTo>
                <a:cubicBezTo>
                  <a:pt x="8" y="80"/>
                  <a:pt x="8" y="80"/>
                  <a:pt x="8" y="80"/>
                </a:cubicBezTo>
                <a:cubicBezTo>
                  <a:pt x="136" y="80"/>
                  <a:pt x="136" y="80"/>
                  <a:pt x="136" y="80"/>
                </a:cubicBezTo>
                <a:lnTo>
                  <a:pt x="136" y="136"/>
                </a:lnTo>
                <a:close/>
                <a:moveTo>
                  <a:pt x="136" y="56"/>
                </a:moveTo>
                <a:cubicBezTo>
                  <a:pt x="8" y="56"/>
                  <a:pt x="8" y="56"/>
                  <a:pt x="8" y="56"/>
                </a:cubicBezTo>
                <a:cubicBezTo>
                  <a:pt x="8" y="40"/>
                  <a:pt x="8" y="40"/>
                  <a:pt x="8" y="40"/>
                </a:cubicBezTo>
                <a:cubicBezTo>
                  <a:pt x="136" y="40"/>
                  <a:pt x="136" y="40"/>
                  <a:pt x="136" y="40"/>
                </a:cubicBezTo>
                <a:lnTo>
                  <a:pt x="136" y="56"/>
                </a:lnTo>
                <a:close/>
                <a:moveTo>
                  <a:pt x="168" y="0"/>
                </a:moveTo>
                <a:cubicBezTo>
                  <a:pt x="40" y="0"/>
                  <a:pt x="40" y="0"/>
                  <a:pt x="40" y="0"/>
                </a:cubicBezTo>
                <a:cubicBezTo>
                  <a:pt x="36" y="0"/>
                  <a:pt x="32" y="4"/>
                  <a:pt x="32" y="8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2"/>
                  <a:pt x="34" y="24"/>
                  <a:pt x="36" y="24"/>
                </a:cubicBezTo>
                <a:cubicBezTo>
                  <a:pt x="38" y="24"/>
                  <a:pt x="40" y="22"/>
                  <a:pt x="40" y="20"/>
                </a:cubicBezTo>
                <a:cubicBezTo>
                  <a:pt x="40" y="8"/>
                  <a:pt x="40" y="8"/>
                  <a:pt x="40" y="8"/>
                </a:cubicBezTo>
                <a:cubicBezTo>
                  <a:pt x="168" y="8"/>
                  <a:pt x="168" y="8"/>
                  <a:pt x="168" y="8"/>
                </a:cubicBezTo>
                <a:cubicBezTo>
                  <a:pt x="168" y="104"/>
                  <a:pt x="168" y="104"/>
                  <a:pt x="168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4" y="104"/>
                  <a:pt x="152" y="106"/>
                  <a:pt x="152" y="108"/>
                </a:cubicBezTo>
                <a:cubicBezTo>
                  <a:pt x="152" y="110"/>
                  <a:pt x="154" y="112"/>
                  <a:pt x="156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72" y="112"/>
                  <a:pt x="176" y="108"/>
                  <a:pt x="176" y="104"/>
                </a:cubicBezTo>
                <a:cubicBezTo>
                  <a:pt x="176" y="8"/>
                  <a:pt x="176" y="8"/>
                  <a:pt x="176" y="8"/>
                </a:cubicBezTo>
                <a:cubicBezTo>
                  <a:pt x="176" y="4"/>
                  <a:pt x="172" y="0"/>
                  <a:pt x="168" y="0"/>
                </a:cubicBezTo>
              </a:path>
            </a:pathLst>
          </a:custGeom>
          <a:solidFill>
            <a:srgbClr val="000058"/>
          </a:solidFill>
          <a:ln>
            <a:solidFill>
              <a:srgbClr val="080808"/>
            </a:solidFill>
          </a:ln>
          <a:extLst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6" name="Freeform 6">
            <a:extLst>
              <a:ext uri="{FF2B5EF4-FFF2-40B4-BE49-F238E27FC236}">
                <a16:creationId xmlns:a16="http://schemas.microsoft.com/office/drawing/2014/main" id="{5634B8C0-7804-4A48-89C4-A0378574DC2B}"/>
              </a:ext>
            </a:extLst>
          </p:cNvPr>
          <p:cNvSpPr>
            <a:spLocks noEditPoints="1"/>
          </p:cNvSpPr>
          <p:nvPr/>
        </p:nvSpPr>
        <p:spPr bwMode="auto">
          <a:xfrm>
            <a:off x="55871" y="2626923"/>
            <a:ext cx="889863" cy="802077"/>
          </a:xfrm>
          <a:custGeom>
            <a:avLst/>
            <a:gdLst>
              <a:gd name="T0" fmla="*/ 100 w 176"/>
              <a:gd name="T1" fmla="*/ 120 h 144"/>
              <a:gd name="T2" fmla="*/ 116 w 176"/>
              <a:gd name="T3" fmla="*/ 120 h 144"/>
              <a:gd name="T4" fmla="*/ 120 w 176"/>
              <a:gd name="T5" fmla="*/ 116 h 144"/>
              <a:gd name="T6" fmla="*/ 120 w 176"/>
              <a:gd name="T7" fmla="*/ 100 h 144"/>
              <a:gd name="T8" fmla="*/ 116 w 176"/>
              <a:gd name="T9" fmla="*/ 96 h 144"/>
              <a:gd name="T10" fmla="*/ 100 w 176"/>
              <a:gd name="T11" fmla="*/ 96 h 144"/>
              <a:gd name="T12" fmla="*/ 96 w 176"/>
              <a:gd name="T13" fmla="*/ 100 h 144"/>
              <a:gd name="T14" fmla="*/ 96 w 176"/>
              <a:gd name="T15" fmla="*/ 116 h 144"/>
              <a:gd name="T16" fmla="*/ 100 w 176"/>
              <a:gd name="T17" fmla="*/ 120 h 144"/>
              <a:gd name="T18" fmla="*/ 28 w 176"/>
              <a:gd name="T19" fmla="*/ 104 h 144"/>
              <a:gd name="T20" fmla="*/ 76 w 176"/>
              <a:gd name="T21" fmla="*/ 104 h 144"/>
              <a:gd name="T22" fmla="*/ 80 w 176"/>
              <a:gd name="T23" fmla="*/ 100 h 144"/>
              <a:gd name="T24" fmla="*/ 76 w 176"/>
              <a:gd name="T25" fmla="*/ 96 h 144"/>
              <a:gd name="T26" fmla="*/ 28 w 176"/>
              <a:gd name="T27" fmla="*/ 96 h 144"/>
              <a:gd name="T28" fmla="*/ 24 w 176"/>
              <a:gd name="T29" fmla="*/ 100 h 144"/>
              <a:gd name="T30" fmla="*/ 28 w 176"/>
              <a:gd name="T31" fmla="*/ 104 h 144"/>
              <a:gd name="T32" fmla="*/ 28 w 176"/>
              <a:gd name="T33" fmla="*/ 120 h 144"/>
              <a:gd name="T34" fmla="*/ 60 w 176"/>
              <a:gd name="T35" fmla="*/ 120 h 144"/>
              <a:gd name="T36" fmla="*/ 64 w 176"/>
              <a:gd name="T37" fmla="*/ 116 h 144"/>
              <a:gd name="T38" fmla="*/ 60 w 176"/>
              <a:gd name="T39" fmla="*/ 112 h 144"/>
              <a:gd name="T40" fmla="*/ 28 w 176"/>
              <a:gd name="T41" fmla="*/ 112 h 144"/>
              <a:gd name="T42" fmla="*/ 24 w 176"/>
              <a:gd name="T43" fmla="*/ 116 h 144"/>
              <a:gd name="T44" fmla="*/ 28 w 176"/>
              <a:gd name="T45" fmla="*/ 120 h 144"/>
              <a:gd name="T46" fmla="*/ 136 w 176"/>
              <a:gd name="T47" fmla="*/ 32 h 144"/>
              <a:gd name="T48" fmla="*/ 8 w 176"/>
              <a:gd name="T49" fmla="*/ 32 h 144"/>
              <a:gd name="T50" fmla="*/ 0 w 176"/>
              <a:gd name="T51" fmla="*/ 40 h 144"/>
              <a:gd name="T52" fmla="*/ 0 w 176"/>
              <a:gd name="T53" fmla="*/ 136 h 144"/>
              <a:gd name="T54" fmla="*/ 8 w 176"/>
              <a:gd name="T55" fmla="*/ 144 h 144"/>
              <a:gd name="T56" fmla="*/ 136 w 176"/>
              <a:gd name="T57" fmla="*/ 144 h 144"/>
              <a:gd name="T58" fmla="*/ 144 w 176"/>
              <a:gd name="T59" fmla="*/ 136 h 144"/>
              <a:gd name="T60" fmla="*/ 144 w 176"/>
              <a:gd name="T61" fmla="*/ 40 h 144"/>
              <a:gd name="T62" fmla="*/ 136 w 176"/>
              <a:gd name="T63" fmla="*/ 32 h 144"/>
              <a:gd name="T64" fmla="*/ 136 w 176"/>
              <a:gd name="T65" fmla="*/ 136 h 144"/>
              <a:gd name="T66" fmla="*/ 8 w 176"/>
              <a:gd name="T67" fmla="*/ 136 h 144"/>
              <a:gd name="T68" fmla="*/ 8 w 176"/>
              <a:gd name="T69" fmla="*/ 80 h 144"/>
              <a:gd name="T70" fmla="*/ 136 w 176"/>
              <a:gd name="T71" fmla="*/ 80 h 144"/>
              <a:gd name="T72" fmla="*/ 136 w 176"/>
              <a:gd name="T73" fmla="*/ 136 h 144"/>
              <a:gd name="T74" fmla="*/ 136 w 176"/>
              <a:gd name="T75" fmla="*/ 56 h 144"/>
              <a:gd name="T76" fmla="*/ 8 w 176"/>
              <a:gd name="T77" fmla="*/ 56 h 144"/>
              <a:gd name="T78" fmla="*/ 8 w 176"/>
              <a:gd name="T79" fmla="*/ 40 h 144"/>
              <a:gd name="T80" fmla="*/ 136 w 176"/>
              <a:gd name="T81" fmla="*/ 40 h 144"/>
              <a:gd name="T82" fmla="*/ 136 w 176"/>
              <a:gd name="T83" fmla="*/ 56 h 144"/>
              <a:gd name="T84" fmla="*/ 168 w 176"/>
              <a:gd name="T85" fmla="*/ 0 h 144"/>
              <a:gd name="T86" fmla="*/ 40 w 176"/>
              <a:gd name="T87" fmla="*/ 0 h 144"/>
              <a:gd name="T88" fmla="*/ 32 w 176"/>
              <a:gd name="T89" fmla="*/ 8 h 144"/>
              <a:gd name="T90" fmla="*/ 32 w 176"/>
              <a:gd name="T91" fmla="*/ 20 h 144"/>
              <a:gd name="T92" fmla="*/ 36 w 176"/>
              <a:gd name="T93" fmla="*/ 24 h 144"/>
              <a:gd name="T94" fmla="*/ 40 w 176"/>
              <a:gd name="T95" fmla="*/ 20 h 144"/>
              <a:gd name="T96" fmla="*/ 40 w 176"/>
              <a:gd name="T97" fmla="*/ 8 h 144"/>
              <a:gd name="T98" fmla="*/ 168 w 176"/>
              <a:gd name="T99" fmla="*/ 8 h 144"/>
              <a:gd name="T100" fmla="*/ 168 w 176"/>
              <a:gd name="T101" fmla="*/ 104 h 144"/>
              <a:gd name="T102" fmla="*/ 156 w 176"/>
              <a:gd name="T103" fmla="*/ 104 h 144"/>
              <a:gd name="T104" fmla="*/ 152 w 176"/>
              <a:gd name="T105" fmla="*/ 108 h 144"/>
              <a:gd name="T106" fmla="*/ 156 w 176"/>
              <a:gd name="T107" fmla="*/ 112 h 144"/>
              <a:gd name="T108" fmla="*/ 168 w 176"/>
              <a:gd name="T109" fmla="*/ 112 h 144"/>
              <a:gd name="T110" fmla="*/ 176 w 176"/>
              <a:gd name="T111" fmla="*/ 104 h 144"/>
              <a:gd name="T112" fmla="*/ 176 w 176"/>
              <a:gd name="T113" fmla="*/ 8 h 144"/>
              <a:gd name="T114" fmla="*/ 168 w 176"/>
              <a:gd name="T11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6" h="144">
                <a:moveTo>
                  <a:pt x="100" y="120"/>
                </a:moveTo>
                <a:cubicBezTo>
                  <a:pt x="116" y="120"/>
                  <a:pt x="116" y="120"/>
                  <a:pt x="116" y="120"/>
                </a:cubicBezTo>
                <a:cubicBezTo>
                  <a:pt x="118" y="120"/>
                  <a:pt x="120" y="118"/>
                  <a:pt x="120" y="116"/>
                </a:cubicBezTo>
                <a:cubicBezTo>
                  <a:pt x="120" y="100"/>
                  <a:pt x="120" y="100"/>
                  <a:pt x="120" y="100"/>
                </a:cubicBezTo>
                <a:cubicBezTo>
                  <a:pt x="120" y="98"/>
                  <a:pt x="118" y="96"/>
                  <a:pt x="116" y="96"/>
                </a:cubicBezTo>
                <a:cubicBezTo>
                  <a:pt x="100" y="96"/>
                  <a:pt x="100" y="96"/>
                  <a:pt x="100" y="96"/>
                </a:cubicBezTo>
                <a:cubicBezTo>
                  <a:pt x="98" y="96"/>
                  <a:pt x="96" y="98"/>
                  <a:pt x="96" y="100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6" y="118"/>
                  <a:pt x="98" y="120"/>
                  <a:pt x="100" y="120"/>
                </a:cubicBezTo>
                <a:moveTo>
                  <a:pt x="28" y="104"/>
                </a:moveTo>
                <a:cubicBezTo>
                  <a:pt x="76" y="104"/>
                  <a:pt x="76" y="104"/>
                  <a:pt x="76" y="104"/>
                </a:cubicBezTo>
                <a:cubicBezTo>
                  <a:pt x="78" y="104"/>
                  <a:pt x="80" y="102"/>
                  <a:pt x="80" y="100"/>
                </a:cubicBezTo>
                <a:cubicBezTo>
                  <a:pt x="80" y="98"/>
                  <a:pt x="78" y="96"/>
                  <a:pt x="76" y="96"/>
                </a:cubicBezTo>
                <a:cubicBezTo>
                  <a:pt x="28" y="96"/>
                  <a:pt x="28" y="96"/>
                  <a:pt x="28" y="96"/>
                </a:cubicBezTo>
                <a:cubicBezTo>
                  <a:pt x="26" y="96"/>
                  <a:pt x="24" y="98"/>
                  <a:pt x="24" y="100"/>
                </a:cubicBezTo>
                <a:cubicBezTo>
                  <a:pt x="24" y="102"/>
                  <a:pt x="26" y="104"/>
                  <a:pt x="28" y="104"/>
                </a:cubicBezTo>
                <a:moveTo>
                  <a:pt x="28" y="120"/>
                </a:moveTo>
                <a:cubicBezTo>
                  <a:pt x="60" y="120"/>
                  <a:pt x="60" y="120"/>
                  <a:pt x="60" y="120"/>
                </a:cubicBezTo>
                <a:cubicBezTo>
                  <a:pt x="62" y="120"/>
                  <a:pt x="64" y="118"/>
                  <a:pt x="64" y="116"/>
                </a:cubicBezTo>
                <a:cubicBezTo>
                  <a:pt x="64" y="114"/>
                  <a:pt x="62" y="112"/>
                  <a:pt x="60" y="112"/>
                </a:cubicBezTo>
                <a:cubicBezTo>
                  <a:pt x="28" y="112"/>
                  <a:pt x="28" y="112"/>
                  <a:pt x="28" y="112"/>
                </a:cubicBezTo>
                <a:cubicBezTo>
                  <a:pt x="26" y="112"/>
                  <a:pt x="24" y="114"/>
                  <a:pt x="24" y="116"/>
                </a:cubicBezTo>
                <a:cubicBezTo>
                  <a:pt x="24" y="118"/>
                  <a:pt x="26" y="120"/>
                  <a:pt x="28" y="120"/>
                </a:cubicBezTo>
                <a:moveTo>
                  <a:pt x="136" y="32"/>
                </a:moveTo>
                <a:cubicBezTo>
                  <a:pt x="8" y="32"/>
                  <a:pt x="8" y="32"/>
                  <a:pt x="8" y="32"/>
                </a:cubicBezTo>
                <a:cubicBezTo>
                  <a:pt x="4" y="32"/>
                  <a:pt x="0" y="36"/>
                  <a:pt x="0" y="40"/>
                </a:cubicBezTo>
                <a:cubicBezTo>
                  <a:pt x="0" y="136"/>
                  <a:pt x="0" y="136"/>
                  <a:pt x="0" y="136"/>
                </a:cubicBezTo>
                <a:cubicBezTo>
                  <a:pt x="0" y="140"/>
                  <a:pt x="4" y="144"/>
                  <a:pt x="8" y="144"/>
                </a:cubicBezTo>
                <a:cubicBezTo>
                  <a:pt x="136" y="144"/>
                  <a:pt x="136" y="144"/>
                  <a:pt x="136" y="144"/>
                </a:cubicBezTo>
                <a:cubicBezTo>
                  <a:pt x="140" y="144"/>
                  <a:pt x="144" y="140"/>
                  <a:pt x="144" y="136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6"/>
                  <a:pt x="140" y="32"/>
                  <a:pt x="136" y="32"/>
                </a:cubicBezTo>
                <a:moveTo>
                  <a:pt x="136" y="136"/>
                </a:moveTo>
                <a:cubicBezTo>
                  <a:pt x="8" y="136"/>
                  <a:pt x="8" y="136"/>
                  <a:pt x="8" y="136"/>
                </a:cubicBezTo>
                <a:cubicBezTo>
                  <a:pt x="8" y="80"/>
                  <a:pt x="8" y="80"/>
                  <a:pt x="8" y="80"/>
                </a:cubicBezTo>
                <a:cubicBezTo>
                  <a:pt x="136" y="80"/>
                  <a:pt x="136" y="80"/>
                  <a:pt x="136" y="80"/>
                </a:cubicBezTo>
                <a:lnTo>
                  <a:pt x="136" y="136"/>
                </a:lnTo>
                <a:close/>
                <a:moveTo>
                  <a:pt x="136" y="56"/>
                </a:moveTo>
                <a:cubicBezTo>
                  <a:pt x="8" y="56"/>
                  <a:pt x="8" y="56"/>
                  <a:pt x="8" y="56"/>
                </a:cubicBezTo>
                <a:cubicBezTo>
                  <a:pt x="8" y="40"/>
                  <a:pt x="8" y="40"/>
                  <a:pt x="8" y="40"/>
                </a:cubicBezTo>
                <a:cubicBezTo>
                  <a:pt x="136" y="40"/>
                  <a:pt x="136" y="40"/>
                  <a:pt x="136" y="40"/>
                </a:cubicBezTo>
                <a:lnTo>
                  <a:pt x="136" y="56"/>
                </a:lnTo>
                <a:close/>
                <a:moveTo>
                  <a:pt x="168" y="0"/>
                </a:moveTo>
                <a:cubicBezTo>
                  <a:pt x="40" y="0"/>
                  <a:pt x="40" y="0"/>
                  <a:pt x="40" y="0"/>
                </a:cubicBezTo>
                <a:cubicBezTo>
                  <a:pt x="36" y="0"/>
                  <a:pt x="32" y="4"/>
                  <a:pt x="32" y="8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2"/>
                  <a:pt x="34" y="24"/>
                  <a:pt x="36" y="24"/>
                </a:cubicBezTo>
                <a:cubicBezTo>
                  <a:pt x="38" y="24"/>
                  <a:pt x="40" y="22"/>
                  <a:pt x="40" y="20"/>
                </a:cubicBezTo>
                <a:cubicBezTo>
                  <a:pt x="40" y="8"/>
                  <a:pt x="40" y="8"/>
                  <a:pt x="40" y="8"/>
                </a:cubicBezTo>
                <a:cubicBezTo>
                  <a:pt x="168" y="8"/>
                  <a:pt x="168" y="8"/>
                  <a:pt x="168" y="8"/>
                </a:cubicBezTo>
                <a:cubicBezTo>
                  <a:pt x="168" y="104"/>
                  <a:pt x="168" y="104"/>
                  <a:pt x="168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4" y="104"/>
                  <a:pt x="152" y="106"/>
                  <a:pt x="152" y="108"/>
                </a:cubicBezTo>
                <a:cubicBezTo>
                  <a:pt x="152" y="110"/>
                  <a:pt x="154" y="112"/>
                  <a:pt x="156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72" y="112"/>
                  <a:pt x="176" y="108"/>
                  <a:pt x="176" y="104"/>
                </a:cubicBezTo>
                <a:cubicBezTo>
                  <a:pt x="176" y="8"/>
                  <a:pt x="176" y="8"/>
                  <a:pt x="176" y="8"/>
                </a:cubicBezTo>
                <a:cubicBezTo>
                  <a:pt x="176" y="4"/>
                  <a:pt x="172" y="0"/>
                  <a:pt x="168" y="0"/>
                </a:cubicBezTo>
              </a:path>
            </a:pathLst>
          </a:custGeom>
          <a:solidFill>
            <a:srgbClr val="000058"/>
          </a:solidFill>
          <a:ln>
            <a:solidFill>
              <a:srgbClr val="080808"/>
            </a:solidFill>
          </a:ln>
          <a:extLst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id="{5634B8C0-7804-4A48-89C4-A0378574DC2B}"/>
              </a:ext>
            </a:extLst>
          </p:cNvPr>
          <p:cNvSpPr>
            <a:spLocks noEditPoints="1"/>
          </p:cNvSpPr>
          <p:nvPr/>
        </p:nvSpPr>
        <p:spPr bwMode="auto">
          <a:xfrm>
            <a:off x="55871" y="4835168"/>
            <a:ext cx="889863" cy="802077"/>
          </a:xfrm>
          <a:custGeom>
            <a:avLst/>
            <a:gdLst>
              <a:gd name="T0" fmla="*/ 100 w 176"/>
              <a:gd name="T1" fmla="*/ 120 h 144"/>
              <a:gd name="T2" fmla="*/ 116 w 176"/>
              <a:gd name="T3" fmla="*/ 120 h 144"/>
              <a:gd name="T4" fmla="*/ 120 w 176"/>
              <a:gd name="T5" fmla="*/ 116 h 144"/>
              <a:gd name="T6" fmla="*/ 120 w 176"/>
              <a:gd name="T7" fmla="*/ 100 h 144"/>
              <a:gd name="T8" fmla="*/ 116 w 176"/>
              <a:gd name="T9" fmla="*/ 96 h 144"/>
              <a:gd name="T10" fmla="*/ 100 w 176"/>
              <a:gd name="T11" fmla="*/ 96 h 144"/>
              <a:gd name="T12" fmla="*/ 96 w 176"/>
              <a:gd name="T13" fmla="*/ 100 h 144"/>
              <a:gd name="T14" fmla="*/ 96 w 176"/>
              <a:gd name="T15" fmla="*/ 116 h 144"/>
              <a:gd name="T16" fmla="*/ 100 w 176"/>
              <a:gd name="T17" fmla="*/ 120 h 144"/>
              <a:gd name="T18" fmla="*/ 28 w 176"/>
              <a:gd name="T19" fmla="*/ 104 h 144"/>
              <a:gd name="T20" fmla="*/ 76 w 176"/>
              <a:gd name="T21" fmla="*/ 104 h 144"/>
              <a:gd name="T22" fmla="*/ 80 w 176"/>
              <a:gd name="T23" fmla="*/ 100 h 144"/>
              <a:gd name="T24" fmla="*/ 76 w 176"/>
              <a:gd name="T25" fmla="*/ 96 h 144"/>
              <a:gd name="T26" fmla="*/ 28 w 176"/>
              <a:gd name="T27" fmla="*/ 96 h 144"/>
              <a:gd name="T28" fmla="*/ 24 w 176"/>
              <a:gd name="T29" fmla="*/ 100 h 144"/>
              <a:gd name="T30" fmla="*/ 28 w 176"/>
              <a:gd name="T31" fmla="*/ 104 h 144"/>
              <a:gd name="T32" fmla="*/ 28 w 176"/>
              <a:gd name="T33" fmla="*/ 120 h 144"/>
              <a:gd name="T34" fmla="*/ 60 w 176"/>
              <a:gd name="T35" fmla="*/ 120 h 144"/>
              <a:gd name="T36" fmla="*/ 64 w 176"/>
              <a:gd name="T37" fmla="*/ 116 h 144"/>
              <a:gd name="T38" fmla="*/ 60 w 176"/>
              <a:gd name="T39" fmla="*/ 112 h 144"/>
              <a:gd name="T40" fmla="*/ 28 w 176"/>
              <a:gd name="T41" fmla="*/ 112 h 144"/>
              <a:gd name="T42" fmla="*/ 24 w 176"/>
              <a:gd name="T43" fmla="*/ 116 h 144"/>
              <a:gd name="T44" fmla="*/ 28 w 176"/>
              <a:gd name="T45" fmla="*/ 120 h 144"/>
              <a:gd name="T46" fmla="*/ 136 w 176"/>
              <a:gd name="T47" fmla="*/ 32 h 144"/>
              <a:gd name="T48" fmla="*/ 8 w 176"/>
              <a:gd name="T49" fmla="*/ 32 h 144"/>
              <a:gd name="T50" fmla="*/ 0 w 176"/>
              <a:gd name="T51" fmla="*/ 40 h 144"/>
              <a:gd name="T52" fmla="*/ 0 w 176"/>
              <a:gd name="T53" fmla="*/ 136 h 144"/>
              <a:gd name="T54" fmla="*/ 8 w 176"/>
              <a:gd name="T55" fmla="*/ 144 h 144"/>
              <a:gd name="T56" fmla="*/ 136 w 176"/>
              <a:gd name="T57" fmla="*/ 144 h 144"/>
              <a:gd name="T58" fmla="*/ 144 w 176"/>
              <a:gd name="T59" fmla="*/ 136 h 144"/>
              <a:gd name="T60" fmla="*/ 144 w 176"/>
              <a:gd name="T61" fmla="*/ 40 h 144"/>
              <a:gd name="T62" fmla="*/ 136 w 176"/>
              <a:gd name="T63" fmla="*/ 32 h 144"/>
              <a:gd name="T64" fmla="*/ 136 w 176"/>
              <a:gd name="T65" fmla="*/ 136 h 144"/>
              <a:gd name="T66" fmla="*/ 8 w 176"/>
              <a:gd name="T67" fmla="*/ 136 h 144"/>
              <a:gd name="T68" fmla="*/ 8 w 176"/>
              <a:gd name="T69" fmla="*/ 80 h 144"/>
              <a:gd name="T70" fmla="*/ 136 w 176"/>
              <a:gd name="T71" fmla="*/ 80 h 144"/>
              <a:gd name="T72" fmla="*/ 136 w 176"/>
              <a:gd name="T73" fmla="*/ 136 h 144"/>
              <a:gd name="T74" fmla="*/ 136 w 176"/>
              <a:gd name="T75" fmla="*/ 56 h 144"/>
              <a:gd name="T76" fmla="*/ 8 w 176"/>
              <a:gd name="T77" fmla="*/ 56 h 144"/>
              <a:gd name="T78" fmla="*/ 8 w 176"/>
              <a:gd name="T79" fmla="*/ 40 h 144"/>
              <a:gd name="T80" fmla="*/ 136 w 176"/>
              <a:gd name="T81" fmla="*/ 40 h 144"/>
              <a:gd name="T82" fmla="*/ 136 w 176"/>
              <a:gd name="T83" fmla="*/ 56 h 144"/>
              <a:gd name="T84" fmla="*/ 168 w 176"/>
              <a:gd name="T85" fmla="*/ 0 h 144"/>
              <a:gd name="T86" fmla="*/ 40 w 176"/>
              <a:gd name="T87" fmla="*/ 0 h 144"/>
              <a:gd name="T88" fmla="*/ 32 w 176"/>
              <a:gd name="T89" fmla="*/ 8 h 144"/>
              <a:gd name="T90" fmla="*/ 32 w 176"/>
              <a:gd name="T91" fmla="*/ 20 h 144"/>
              <a:gd name="T92" fmla="*/ 36 w 176"/>
              <a:gd name="T93" fmla="*/ 24 h 144"/>
              <a:gd name="T94" fmla="*/ 40 w 176"/>
              <a:gd name="T95" fmla="*/ 20 h 144"/>
              <a:gd name="T96" fmla="*/ 40 w 176"/>
              <a:gd name="T97" fmla="*/ 8 h 144"/>
              <a:gd name="T98" fmla="*/ 168 w 176"/>
              <a:gd name="T99" fmla="*/ 8 h 144"/>
              <a:gd name="T100" fmla="*/ 168 w 176"/>
              <a:gd name="T101" fmla="*/ 104 h 144"/>
              <a:gd name="T102" fmla="*/ 156 w 176"/>
              <a:gd name="T103" fmla="*/ 104 h 144"/>
              <a:gd name="T104" fmla="*/ 152 w 176"/>
              <a:gd name="T105" fmla="*/ 108 h 144"/>
              <a:gd name="T106" fmla="*/ 156 w 176"/>
              <a:gd name="T107" fmla="*/ 112 h 144"/>
              <a:gd name="T108" fmla="*/ 168 w 176"/>
              <a:gd name="T109" fmla="*/ 112 h 144"/>
              <a:gd name="T110" fmla="*/ 176 w 176"/>
              <a:gd name="T111" fmla="*/ 104 h 144"/>
              <a:gd name="T112" fmla="*/ 176 w 176"/>
              <a:gd name="T113" fmla="*/ 8 h 144"/>
              <a:gd name="T114" fmla="*/ 168 w 176"/>
              <a:gd name="T11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6" h="144">
                <a:moveTo>
                  <a:pt x="100" y="120"/>
                </a:moveTo>
                <a:cubicBezTo>
                  <a:pt x="116" y="120"/>
                  <a:pt x="116" y="120"/>
                  <a:pt x="116" y="120"/>
                </a:cubicBezTo>
                <a:cubicBezTo>
                  <a:pt x="118" y="120"/>
                  <a:pt x="120" y="118"/>
                  <a:pt x="120" y="116"/>
                </a:cubicBezTo>
                <a:cubicBezTo>
                  <a:pt x="120" y="100"/>
                  <a:pt x="120" y="100"/>
                  <a:pt x="120" y="100"/>
                </a:cubicBezTo>
                <a:cubicBezTo>
                  <a:pt x="120" y="98"/>
                  <a:pt x="118" y="96"/>
                  <a:pt x="116" y="96"/>
                </a:cubicBezTo>
                <a:cubicBezTo>
                  <a:pt x="100" y="96"/>
                  <a:pt x="100" y="96"/>
                  <a:pt x="100" y="96"/>
                </a:cubicBezTo>
                <a:cubicBezTo>
                  <a:pt x="98" y="96"/>
                  <a:pt x="96" y="98"/>
                  <a:pt x="96" y="100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6" y="118"/>
                  <a:pt x="98" y="120"/>
                  <a:pt x="100" y="120"/>
                </a:cubicBezTo>
                <a:moveTo>
                  <a:pt x="28" y="104"/>
                </a:moveTo>
                <a:cubicBezTo>
                  <a:pt x="76" y="104"/>
                  <a:pt x="76" y="104"/>
                  <a:pt x="76" y="104"/>
                </a:cubicBezTo>
                <a:cubicBezTo>
                  <a:pt x="78" y="104"/>
                  <a:pt x="80" y="102"/>
                  <a:pt x="80" y="100"/>
                </a:cubicBezTo>
                <a:cubicBezTo>
                  <a:pt x="80" y="98"/>
                  <a:pt x="78" y="96"/>
                  <a:pt x="76" y="96"/>
                </a:cubicBezTo>
                <a:cubicBezTo>
                  <a:pt x="28" y="96"/>
                  <a:pt x="28" y="96"/>
                  <a:pt x="28" y="96"/>
                </a:cubicBezTo>
                <a:cubicBezTo>
                  <a:pt x="26" y="96"/>
                  <a:pt x="24" y="98"/>
                  <a:pt x="24" y="100"/>
                </a:cubicBezTo>
                <a:cubicBezTo>
                  <a:pt x="24" y="102"/>
                  <a:pt x="26" y="104"/>
                  <a:pt x="28" y="104"/>
                </a:cubicBezTo>
                <a:moveTo>
                  <a:pt x="28" y="120"/>
                </a:moveTo>
                <a:cubicBezTo>
                  <a:pt x="60" y="120"/>
                  <a:pt x="60" y="120"/>
                  <a:pt x="60" y="120"/>
                </a:cubicBezTo>
                <a:cubicBezTo>
                  <a:pt x="62" y="120"/>
                  <a:pt x="64" y="118"/>
                  <a:pt x="64" y="116"/>
                </a:cubicBezTo>
                <a:cubicBezTo>
                  <a:pt x="64" y="114"/>
                  <a:pt x="62" y="112"/>
                  <a:pt x="60" y="112"/>
                </a:cubicBezTo>
                <a:cubicBezTo>
                  <a:pt x="28" y="112"/>
                  <a:pt x="28" y="112"/>
                  <a:pt x="28" y="112"/>
                </a:cubicBezTo>
                <a:cubicBezTo>
                  <a:pt x="26" y="112"/>
                  <a:pt x="24" y="114"/>
                  <a:pt x="24" y="116"/>
                </a:cubicBezTo>
                <a:cubicBezTo>
                  <a:pt x="24" y="118"/>
                  <a:pt x="26" y="120"/>
                  <a:pt x="28" y="120"/>
                </a:cubicBezTo>
                <a:moveTo>
                  <a:pt x="136" y="32"/>
                </a:moveTo>
                <a:cubicBezTo>
                  <a:pt x="8" y="32"/>
                  <a:pt x="8" y="32"/>
                  <a:pt x="8" y="32"/>
                </a:cubicBezTo>
                <a:cubicBezTo>
                  <a:pt x="4" y="32"/>
                  <a:pt x="0" y="36"/>
                  <a:pt x="0" y="40"/>
                </a:cubicBezTo>
                <a:cubicBezTo>
                  <a:pt x="0" y="136"/>
                  <a:pt x="0" y="136"/>
                  <a:pt x="0" y="136"/>
                </a:cubicBezTo>
                <a:cubicBezTo>
                  <a:pt x="0" y="140"/>
                  <a:pt x="4" y="144"/>
                  <a:pt x="8" y="144"/>
                </a:cubicBezTo>
                <a:cubicBezTo>
                  <a:pt x="136" y="144"/>
                  <a:pt x="136" y="144"/>
                  <a:pt x="136" y="144"/>
                </a:cubicBezTo>
                <a:cubicBezTo>
                  <a:pt x="140" y="144"/>
                  <a:pt x="144" y="140"/>
                  <a:pt x="144" y="136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6"/>
                  <a:pt x="140" y="32"/>
                  <a:pt x="136" y="32"/>
                </a:cubicBezTo>
                <a:moveTo>
                  <a:pt x="136" y="136"/>
                </a:moveTo>
                <a:cubicBezTo>
                  <a:pt x="8" y="136"/>
                  <a:pt x="8" y="136"/>
                  <a:pt x="8" y="136"/>
                </a:cubicBezTo>
                <a:cubicBezTo>
                  <a:pt x="8" y="80"/>
                  <a:pt x="8" y="80"/>
                  <a:pt x="8" y="80"/>
                </a:cubicBezTo>
                <a:cubicBezTo>
                  <a:pt x="136" y="80"/>
                  <a:pt x="136" y="80"/>
                  <a:pt x="136" y="80"/>
                </a:cubicBezTo>
                <a:lnTo>
                  <a:pt x="136" y="136"/>
                </a:lnTo>
                <a:close/>
                <a:moveTo>
                  <a:pt x="136" y="56"/>
                </a:moveTo>
                <a:cubicBezTo>
                  <a:pt x="8" y="56"/>
                  <a:pt x="8" y="56"/>
                  <a:pt x="8" y="56"/>
                </a:cubicBezTo>
                <a:cubicBezTo>
                  <a:pt x="8" y="40"/>
                  <a:pt x="8" y="40"/>
                  <a:pt x="8" y="40"/>
                </a:cubicBezTo>
                <a:cubicBezTo>
                  <a:pt x="136" y="40"/>
                  <a:pt x="136" y="40"/>
                  <a:pt x="136" y="40"/>
                </a:cubicBezTo>
                <a:lnTo>
                  <a:pt x="136" y="56"/>
                </a:lnTo>
                <a:close/>
                <a:moveTo>
                  <a:pt x="168" y="0"/>
                </a:moveTo>
                <a:cubicBezTo>
                  <a:pt x="40" y="0"/>
                  <a:pt x="40" y="0"/>
                  <a:pt x="40" y="0"/>
                </a:cubicBezTo>
                <a:cubicBezTo>
                  <a:pt x="36" y="0"/>
                  <a:pt x="32" y="4"/>
                  <a:pt x="32" y="8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2"/>
                  <a:pt x="34" y="24"/>
                  <a:pt x="36" y="24"/>
                </a:cubicBezTo>
                <a:cubicBezTo>
                  <a:pt x="38" y="24"/>
                  <a:pt x="40" y="22"/>
                  <a:pt x="40" y="20"/>
                </a:cubicBezTo>
                <a:cubicBezTo>
                  <a:pt x="40" y="8"/>
                  <a:pt x="40" y="8"/>
                  <a:pt x="40" y="8"/>
                </a:cubicBezTo>
                <a:cubicBezTo>
                  <a:pt x="168" y="8"/>
                  <a:pt x="168" y="8"/>
                  <a:pt x="168" y="8"/>
                </a:cubicBezTo>
                <a:cubicBezTo>
                  <a:pt x="168" y="104"/>
                  <a:pt x="168" y="104"/>
                  <a:pt x="168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4" y="104"/>
                  <a:pt x="152" y="106"/>
                  <a:pt x="152" y="108"/>
                </a:cubicBezTo>
                <a:cubicBezTo>
                  <a:pt x="152" y="110"/>
                  <a:pt x="154" y="112"/>
                  <a:pt x="156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72" y="112"/>
                  <a:pt x="176" y="108"/>
                  <a:pt x="176" y="104"/>
                </a:cubicBezTo>
                <a:cubicBezTo>
                  <a:pt x="176" y="8"/>
                  <a:pt x="176" y="8"/>
                  <a:pt x="176" y="8"/>
                </a:cubicBezTo>
                <a:cubicBezTo>
                  <a:pt x="176" y="4"/>
                  <a:pt x="172" y="0"/>
                  <a:pt x="168" y="0"/>
                </a:cubicBezTo>
              </a:path>
            </a:pathLst>
          </a:custGeom>
          <a:solidFill>
            <a:srgbClr val="000058"/>
          </a:solidFill>
          <a:ln>
            <a:solidFill>
              <a:srgbClr val="080808"/>
            </a:solidFill>
          </a:ln>
          <a:extLst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0" name="Freeform 6">
            <a:extLst>
              <a:ext uri="{FF2B5EF4-FFF2-40B4-BE49-F238E27FC236}">
                <a16:creationId xmlns:a16="http://schemas.microsoft.com/office/drawing/2014/main" id="{5634B8C0-7804-4A48-89C4-A0378574DC2B}"/>
              </a:ext>
            </a:extLst>
          </p:cNvPr>
          <p:cNvSpPr>
            <a:spLocks noEditPoints="1"/>
          </p:cNvSpPr>
          <p:nvPr/>
        </p:nvSpPr>
        <p:spPr bwMode="auto">
          <a:xfrm>
            <a:off x="55873" y="5891286"/>
            <a:ext cx="889863" cy="802077"/>
          </a:xfrm>
          <a:custGeom>
            <a:avLst/>
            <a:gdLst>
              <a:gd name="T0" fmla="*/ 100 w 176"/>
              <a:gd name="T1" fmla="*/ 120 h 144"/>
              <a:gd name="T2" fmla="*/ 116 w 176"/>
              <a:gd name="T3" fmla="*/ 120 h 144"/>
              <a:gd name="T4" fmla="*/ 120 w 176"/>
              <a:gd name="T5" fmla="*/ 116 h 144"/>
              <a:gd name="T6" fmla="*/ 120 w 176"/>
              <a:gd name="T7" fmla="*/ 100 h 144"/>
              <a:gd name="T8" fmla="*/ 116 w 176"/>
              <a:gd name="T9" fmla="*/ 96 h 144"/>
              <a:gd name="T10" fmla="*/ 100 w 176"/>
              <a:gd name="T11" fmla="*/ 96 h 144"/>
              <a:gd name="T12" fmla="*/ 96 w 176"/>
              <a:gd name="T13" fmla="*/ 100 h 144"/>
              <a:gd name="T14" fmla="*/ 96 w 176"/>
              <a:gd name="T15" fmla="*/ 116 h 144"/>
              <a:gd name="T16" fmla="*/ 100 w 176"/>
              <a:gd name="T17" fmla="*/ 120 h 144"/>
              <a:gd name="T18" fmla="*/ 28 w 176"/>
              <a:gd name="T19" fmla="*/ 104 h 144"/>
              <a:gd name="T20" fmla="*/ 76 w 176"/>
              <a:gd name="T21" fmla="*/ 104 h 144"/>
              <a:gd name="T22" fmla="*/ 80 w 176"/>
              <a:gd name="T23" fmla="*/ 100 h 144"/>
              <a:gd name="T24" fmla="*/ 76 w 176"/>
              <a:gd name="T25" fmla="*/ 96 h 144"/>
              <a:gd name="T26" fmla="*/ 28 w 176"/>
              <a:gd name="T27" fmla="*/ 96 h 144"/>
              <a:gd name="T28" fmla="*/ 24 w 176"/>
              <a:gd name="T29" fmla="*/ 100 h 144"/>
              <a:gd name="T30" fmla="*/ 28 w 176"/>
              <a:gd name="T31" fmla="*/ 104 h 144"/>
              <a:gd name="T32" fmla="*/ 28 w 176"/>
              <a:gd name="T33" fmla="*/ 120 h 144"/>
              <a:gd name="T34" fmla="*/ 60 w 176"/>
              <a:gd name="T35" fmla="*/ 120 h 144"/>
              <a:gd name="T36" fmla="*/ 64 w 176"/>
              <a:gd name="T37" fmla="*/ 116 h 144"/>
              <a:gd name="T38" fmla="*/ 60 w 176"/>
              <a:gd name="T39" fmla="*/ 112 h 144"/>
              <a:gd name="T40" fmla="*/ 28 w 176"/>
              <a:gd name="T41" fmla="*/ 112 h 144"/>
              <a:gd name="T42" fmla="*/ 24 w 176"/>
              <a:gd name="T43" fmla="*/ 116 h 144"/>
              <a:gd name="T44" fmla="*/ 28 w 176"/>
              <a:gd name="T45" fmla="*/ 120 h 144"/>
              <a:gd name="T46" fmla="*/ 136 w 176"/>
              <a:gd name="T47" fmla="*/ 32 h 144"/>
              <a:gd name="T48" fmla="*/ 8 w 176"/>
              <a:gd name="T49" fmla="*/ 32 h 144"/>
              <a:gd name="T50" fmla="*/ 0 w 176"/>
              <a:gd name="T51" fmla="*/ 40 h 144"/>
              <a:gd name="T52" fmla="*/ 0 w 176"/>
              <a:gd name="T53" fmla="*/ 136 h 144"/>
              <a:gd name="T54" fmla="*/ 8 w 176"/>
              <a:gd name="T55" fmla="*/ 144 h 144"/>
              <a:gd name="T56" fmla="*/ 136 w 176"/>
              <a:gd name="T57" fmla="*/ 144 h 144"/>
              <a:gd name="T58" fmla="*/ 144 w 176"/>
              <a:gd name="T59" fmla="*/ 136 h 144"/>
              <a:gd name="T60" fmla="*/ 144 w 176"/>
              <a:gd name="T61" fmla="*/ 40 h 144"/>
              <a:gd name="T62" fmla="*/ 136 w 176"/>
              <a:gd name="T63" fmla="*/ 32 h 144"/>
              <a:gd name="T64" fmla="*/ 136 w 176"/>
              <a:gd name="T65" fmla="*/ 136 h 144"/>
              <a:gd name="T66" fmla="*/ 8 w 176"/>
              <a:gd name="T67" fmla="*/ 136 h 144"/>
              <a:gd name="T68" fmla="*/ 8 w 176"/>
              <a:gd name="T69" fmla="*/ 80 h 144"/>
              <a:gd name="T70" fmla="*/ 136 w 176"/>
              <a:gd name="T71" fmla="*/ 80 h 144"/>
              <a:gd name="T72" fmla="*/ 136 w 176"/>
              <a:gd name="T73" fmla="*/ 136 h 144"/>
              <a:gd name="T74" fmla="*/ 136 w 176"/>
              <a:gd name="T75" fmla="*/ 56 h 144"/>
              <a:gd name="T76" fmla="*/ 8 w 176"/>
              <a:gd name="T77" fmla="*/ 56 h 144"/>
              <a:gd name="T78" fmla="*/ 8 w 176"/>
              <a:gd name="T79" fmla="*/ 40 h 144"/>
              <a:gd name="T80" fmla="*/ 136 w 176"/>
              <a:gd name="T81" fmla="*/ 40 h 144"/>
              <a:gd name="T82" fmla="*/ 136 w 176"/>
              <a:gd name="T83" fmla="*/ 56 h 144"/>
              <a:gd name="T84" fmla="*/ 168 w 176"/>
              <a:gd name="T85" fmla="*/ 0 h 144"/>
              <a:gd name="T86" fmla="*/ 40 w 176"/>
              <a:gd name="T87" fmla="*/ 0 h 144"/>
              <a:gd name="T88" fmla="*/ 32 w 176"/>
              <a:gd name="T89" fmla="*/ 8 h 144"/>
              <a:gd name="T90" fmla="*/ 32 w 176"/>
              <a:gd name="T91" fmla="*/ 20 h 144"/>
              <a:gd name="T92" fmla="*/ 36 w 176"/>
              <a:gd name="T93" fmla="*/ 24 h 144"/>
              <a:gd name="T94" fmla="*/ 40 w 176"/>
              <a:gd name="T95" fmla="*/ 20 h 144"/>
              <a:gd name="T96" fmla="*/ 40 w 176"/>
              <a:gd name="T97" fmla="*/ 8 h 144"/>
              <a:gd name="T98" fmla="*/ 168 w 176"/>
              <a:gd name="T99" fmla="*/ 8 h 144"/>
              <a:gd name="T100" fmla="*/ 168 w 176"/>
              <a:gd name="T101" fmla="*/ 104 h 144"/>
              <a:gd name="T102" fmla="*/ 156 w 176"/>
              <a:gd name="T103" fmla="*/ 104 h 144"/>
              <a:gd name="T104" fmla="*/ 152 w 176"/>
              <a:gd name="T105" fmla="*/ 108 h 144"/>
              <a:gd name="T106" fmla="*/ 156 w 176"/>
              <a:gd name="T107" fmla="*/ 112 h 144"/>
              <a:gd name="T108" fmla="*/ 168 w 176"/>
              <a:gd name="T109" fmla="*/ 112 h 144"/>
              <a:gd name="T110" fmla="*/ 176 w 176"/>
              <a:gd name="T111" fmla="*/ 104 h 144"/>
              <a:gd name="T112" fmla="*/ 176 w 176"/>
              <a:gd name="T113" fmla="*/ 8 h 144"/>
              <a:gd name="T114" fmla="*/ 168 w 176"/>
              <a:gd name="T11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6" h="144">
                <a:moveTo>
                  <a:pt x="100" y="120"/>
                </a:moveTo>
                <a:cubicBezTo>
                  <a:pt x="116" y="120"/>
                  <a:pt x="116" y="120"/>
                  <a:pt x="116" y="120"/>
                </a:cubicBezTo>
                <a:cubicBezTo>
                  <a:pt x="118" y="120"/>
                  <a:pt x="120" y="118"/>
                  <a:pt x="120" y="116"/>
                </a:cubicBezTo>
                <a:cubicBezTo>
                  <a:pt x="120" y="100"/>
                  <a:pt x="120" y="100"/>
                  <a:pt x="120" y="100"/>
                </a:cubicBezTo>
                <a:cubicBezTo>
                  <a:pt x="120" y="98"/>
                  <a:pt x="118" y="96"/>
                  <a:pt x="116" y="96"/>
                </a:cubicBezTo>
                <a:cubicBezTo>
                  <a:pt x="100" y="96"/>
                  <a:pt x="100" y="96"/>
                  <a:pt x="100" y="96"/>
                </a:cubicBezTo>
                <a:cubicBezTo>
                  <a:pt x="98" y="96"/>
                  <a:pt x="96" y="98"/>
                  <a:pt x="96" y="100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6" y="118"/>
                  <a:pt x="98" y="120"/>
                  <a:pt x="100" y="120"/>
                </a:cubicBezTo>
                <a:moveTo>
                  <a:pt x="28" y="104"/>
                </a:moveTo>
                <a:cubicBezTo>
                  <a:pt x="76" y="104"/>
                  <a:pt x="76" y="104"/>
                  <a:pt x="76" y="104"/>
                </a:cubicBezTo>
                <a:cubicBezTo>
                  <a:pt x="78" y="104"/>
                  <a:pt x="80" y="102"/>
                  <a:pt x="80" y="100"/>
                </a:cubicBezTo>
                <a:cubicBezTo>
                  <a:pt x="80" y="98"/>
                  <a:pt x="78" y="96"/>
                  <a:pt x="76" y="96"/>
                </a:cubicBezTo>
                <a:cubicBezTo>
                  <a:pt x="28" y="96"/>
                  <a:pt x="28" y="96"/>
                  <a:pt x="28" y="96"/>
                </a:cubicBezTo>
                <a:cubicBezTo>
                  <a:pt x="26" y="96"/>
                  <a:pt x="24" y="98"/>
                  <a:pt x="24" y="100"/>
                </a:cubicBezTo>
                <a:cubicBezTo>
                  <a:pt x="24" y="102"/>
                  <a:pt x="26" y="104"/>
                  <a:pt x="28" y="104"/>
                </a:cubicBezTo>
                <a:moveTo>
                  <a:pt x="28" y="120"/>
                </a:moveTo>
                <a:cubicBezTo>
                  <a:pt x="60" y="120"/>
                  <a:pt x="60" y="120"/>
                  <a:pt x="60" y="120"/>
                </a:cubicBezTo>
                <a:cubicBezTo>
                  <a:pt x="62" y="120"/>
                  <a:pt x="64" y="118"/>
                  <a:pt x="64" y="116"/>
                </a:cubicBezTo>
                <a:cubicBezTo>
                  <a:pt x="64" y="114"/>
                  <a:pt x="62" y="112"/>
                  <a:pt x="60" y="112"/>
                </a:cubicBezTo>
                <a:cubicBezTo>
                  <a:pt x="28" y="112"/>
                  <a:pt x="28" y="112"/>
                  <a:pt x="28" y="112"/>
                </a:cubicBezTo>
                <a:cubicBezTo>
                  <a:pt x="26" y="112"/>
                  <a:pt x="24" y="114"/>
                  <a:pt x="24" y="116"/>
                </a:cubicBezTo>
                <a:cubicBezTo>
                  <a:pt x="24" y="118"/>
                  <a:pt x="26" y="120"/>
                  <a:pt x="28" y="120"/>
                </a:cubicBezTo>
                <a:moveTo>
                  <a:pt x="136" y="32"/>
                </a:moveTo>
                <a:cubicBezTo>
                  <a:pt x="8" y="32"/>
                  <a:pt x="8" y="32"/>
                  <a:pt x="8" y="32"/>
                </a:cubicBezTo>
                <a:cubicBezTo>
                  <a:pt x="4" y="32"/>
                  <a:pt x="0" y="36"/>
                  <a:pt x="0" y="40"/>
                </a:cubicBezTo>
                <a:cubicBezTo>
                  <a:pt x="0" y="136"/>
                  <a:pt x="0" y="136"/>
                  <a:pt x="0" y="136"/>
                </a:cubicBezTo>
                <a:cubicBezTo>
                  <a:pt x="0" y="140"/>
                  <a:pt x="4" y="144"/>
                  <a:pt x="8" y="144"/>
                </a:cubicBezTo>
                <a:cubicBezTo>
                  <a:pt x="136" y="144"/>
                  <a:pt x="136" y="144"/>
                  <a:pt x="136" y="144"/>
                </a:cubicBezTo>
                <a:cubicBezTo>
                  <a:pt x="140" y="144"/>
                  <a:pt x="144" y="140"/>
                  <a:pt x="144" y="136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6"/>
                  <a:pt x="140" y="32"/>
                  <a:pt x="136" y="32"/>
                </a:cubicBezTo>
                <a:moveTo>
                  <a:pt x="136" y="136"/>
                </a:moveTo>
                <a:cubicBezTo>
                  <a:pt x="8" y="136"/>
                  <a:pt x="8" y="136"/>
                  <a:pt x="8" y="136"/>
                </a:cubicBezTo>
                <a:cubicBezTo>
                  <a:pt x="8" y="80"/>
                  <a:pt x="8" y="80"/>
                  <a:pt x="8" y="80"/>
                </a:cubicBezTo>
                <a:cubicBezTo>
                  <a:pt x="136" y="80"/>
                  <a:pt x="136" y="80"/>
                  <a:pt x="136" y="80"/>
                </a:cubicBezTo>
                <a:lnTo>
                  <a:pt x="136" y="136"/>
                </a:lnTo>
                <a:close/>
                <a:moveTo>
                  <a:pt x="136" y="56"/>
                </a:moveTo>
                <a:cubicBezTo>
                  <a:pt x="8" y="56"/>
                  <a:pt x="8" y="56"/>
                  <a:pt x="8" y="56"/>
                </a:cubicBezTo>
                <a:cubicBezTo>
                  <a:pt x="8" y="40"/>
                  <a:pt x="8" y="40"/>
                  <a:pt x="8" y="40"/>
                </a:cubicBezTo>
                <a:cubicBezTo>
                  <a:pt x="136" y="40"/>
                  <a:pt x="136" y="40"/>
                  <a:pt x="136" y="40"/>
                </a:cubicBezTo>
                <a:lnTo>
                  <a:pt x="136" y="56"/>
                </a:lnTo>
                <a:close/>
                <a:moveTo>
                  <a:pt x="168" y="0"/>
                </a:moveTo>
                <a:cubicBezTo>
                  <a:pt x="40" y="0"/>
                  <a:pt x="40" y="0"/>
                  <a:pt x="40" y="0"/>
                </a:cubicBezTo>
                <a:cubicBezTo>
                  <a:pt x="36" y="0"/>
                  <a:pt x="32" y="4"/>
                  <a:pt x="32" y="8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2"/>
                  <a:pt x="34" y="24"/>
                  <a:pt x="36" y="24"/>
                </a:cubicBezTo>
                <a:cubicBezTo>
                  <a:pt x="38" y="24"/>
                  <a:pt x="40" y="22"/>
                  <a:pt x="40" y="20"/>
                </a:cubicBezTo>
                <a:cubicBezTo>
                  <a:pt x="40" y="8"/>
                  <a:pt x="40" y="8"/>
                  <a:pt x="40" y="8"/>
                </a:cubicBezTo>
                <a:cubicBezTo>
                  <a:pt x="168" y="8"/>
                  <a:pt x="168" y="8"/>
                  <a:pt x="168" y="8"/>
                </a:cubicBezTo>
                <a:cubicBezTo>
                  <a:pt x="168" y="104"/>
                  <a:pt x="168" y="104"/>
                  <a:pt x="168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4" y="104"/>
                  <a:pt x="152" y="106"/>
                  <a:pt x="152" y="108"/>
                </a:cubicBezTo>
                <a:cubicBezTo>
                  <a:pt x="152" y="110"/>
                  <a:pt x="154" y="112"/>
                  <a:pt x="156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72" y="112"/>
                  <a:pt x="176" y="108"/>
                  <a:pt x="176" y="104"/>
                </a:cubicBezTo>
                <a:cubicBezTo>
                  <a:pt x="176" y="8"/>
                  <a:pt x="176" y="8"/>
                  <a:pt x="176" y="8"/>
                </a:cubicBezTo>
                <a:cubicBezTo>
                  <a:pt x="176" y="4"/>
                  <a:pt x="172" y="0"/>
                  <a:pt x="168" y="0"/>
                </a:cubicBezTo>
              </a:path>
            </a:pathLst>
          </a:custGeom>
          <a:solidFill>
            <a:srgbClr val="000058"/>
          </a:solidFill>
          <a:ln>
            <a:solidFill>
              <a:srgbClr val="080808"/>
            </a:solidFill>
          </a:ln>
          <a:extLst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03446" y="452670"/>
            <a:ext cx="2784309" cy="802077"/>
          </a:xfrm>
          <a:prstGeom prst="roundRect">
            <a:avLst/>
          </a:prstGeom>
          <a:solidFill>
            <a:srgbClr val="D5FFFF"/>
          </a:solidFill>
          <a:ln>
            <a:solidFill>
              <a:srgbClr val="080808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001A"/>
                </a:solidFill>
              </a:rPr>
              <a:t>ДИЗАЙН-МЫШЛЕНИЕ</a:t>
            </a:r>
            <a:endParaRPr lang="ru-RU" sz="2000" dirty="0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1103446" y="2555903"/>
            <a:ext cx="2784309" cy="802077"/>
          </a:xfrm>
          <a:prstGeom prst="roundRect">
            <a:avLst/>
          </a:prstGeom>
          <a:solidFill>
            <a:srgbClr val="D5FFFF"/>
          </a:solidFill>
          <a:ln>
            <a:solidFill>
              <a:srgbClr val="080808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001A"/>
                </a:solidFill>
              </a:rPr>
              <a:t>СТРАТЕГИЧЕСКИЙ МЕНЕДЖМЕНТ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55871" y="1316765"/>
            <a:ext cx="11992791" cy="62019"/>
          </a:xfrm>
          <a:prstGeom prst="line">
            <a:avLst/>
          </a:prstGeom>
          <a:ln>
            <a:solidFill>
              <a:srgbClr val="00005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55871" y="2403892"/>
            <a:ext cx="11992791" cy="62019"/>
          </a:xfrm>
          <a:prstGeom prst="line">
            <a:avLst/>
          </a:prstGeom>
          <a:ln>
            <a:solidFill>
              <a:srgbClr val="00005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41050" y="3559003"/>
            <a:ext cx="11992791" cy="62019"/>
          </a:xfrm>
          <a:prstGeom prst="line">
            <a:avLst/>
          </a:prstGeom>
          <a:ln>
            <a:solidFill>
              <a:srgbClr val="00005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34262" y="4680121"/>
            <a:ext cx="11992791" cy="62019"/>
          </a:xfrm>
          <a:prstGeom prst="line">
            <a:avLst/>
          </a:prstGeom>
          <a:ln>
            <a:solidFill>
              <a:srgbClr val="00005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55871" y="5736239"/>
            <a:ext cx="11992791" cy="62019"/>
          </a:xfrm>
          <a:prstGeom prst="line">
            <a:avLst/>
          </a:prstGeom>
          <a:ln>
            <a:solidFill>
              <a:srgbClr val="00005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4129006" y="435999"/>
            <a:ext cx="2351037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accent3"/>
                </a:solidFill>
              </a:rPr>
              <a:t>Методология решения стратегических и операционных задач нестандартными путями</a:t>
            </a:r>
            <a:endParaRPr lang="ru-RU" sz="2400" dirty="0">
              <a:ln w="3175">
                <a:solidFill>
                  <a:srgbClr val="000099"/>
                </a:solidFill>
              </a:ln>
              <a:solidFill>
                <a:schemeClr val="accent3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129006" y="2539233"/>
            <a:ext cx="2351037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>
                <a:solidFill>
                  <a:schemeClr val="accent3"/>
                </a:solidFill>
              </a:rPr>
              <a:t>Развитие навыков в области формирования стратегии для развития учебного заведения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7279770" y="439006"/>
            <a:ext cx="4864903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067" dirty="0">
                <a:solidFill>
                  <a:schemeClr val="accent3"/>
                </a:solidFill>
              </a:rPr>
              <a:t>- применение основных инструментов дизайн-исследований</a:t>
            </a:r>
          </a:p>
          <a:p>
            <a:pPr algn="just"/>
            <a:r>
              <a:rPr lang="ru-RU" sz="1067" dirty="0">
                <a:solidFill>
                  <a:schemeClr val="accent3"/>
                </a:solidFill>
              </a:rPr>
              <a:t>- работа базовыми навыками ключевых инструментов</a:t>
            </a:r>
          </a:p>
          <a:p>
            <a:pPr algn="just"/>
            <a:r>
              <a:rPr lang="ru-RU" sz="1067" dirty="0">
                <a:solidFill>
                  <a:schemeClr val="accent3"/>
                </a:solidFill>
              </a:rPr>
              <a:t>- организация проектов по дизайн мышлению</a:t>
            </a:r>
          </a:p>
          <a:p>
            <a:pPr algn="just"/>
            <a:r>
              <a:rPr lang="ru-RU" sz="1067" dirty="0">
                <a:solidFill>
                  <a:schemeClr val="accent3"/>
                </a:solidFill>
              </a:rPr>
              <a:t>- решение практических проблем, готовое к применению в колледжах-участниках.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7279770" y="2539233"/>
            <a:ext cx="4864903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067" dirty="0">
                <a:solidFill>
                  <a:schemeClr val="accent3"/>
                </a:solidFill>
              </a:rPr>
              <a:t>- применение основных инструментов стратегического менеджмента</a:t>
            </a:r>
          </a:p>
          <a:p>
            <a:pPr algn="just"/>
            <a:r>
              <a:rPr lang="ru-RU" sz="1067" dirty="0">
                <a:solidFill>
                  <a:schemeClr val="accent3"/>
                </a:solidFill>
              </a:rPr>
              <a:t>- оценивание возможности внутренних ресурсов</a:t>
            </a:r>
          </a:p>
          <a:p>
            <a:pPr algn="just"/>
            <a:r>
              <a:rPr lang="ru-RU" sz="1067" dirty="0">
                <a:solidFill>
                  <a:schemeClr val="accent3"/>
                </a:solidFill>
              </a:rPr>
              <a:t>- разработка стратегии учебного заведения с учетом влияния корпоративной культуры и организационной структуры</a:t>
            </a:r>
          </a:p>
        </p:txBody>
      </p:sp>
      <p:pic>
        <p:nvPicPr>
          <p:cNvPr id="67" name="Рисунок 6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431" y="240778"/>
            <a:ext cx="531940" cy="531940"/>
          </a:xfrm>
          <a:prstGeom prst="rect">
            <a:avLst/>
          </a:prstGeom>
          <a:solidFill>
            <a:schemeClr val="accent2"/>
          </a:solidFill>
        </p:spPr>
      </p:pic>
      <p:pic>
        <p:nvPicPr>
          <p:cNvPr id="69" name="Рисунок 6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6445" y="2332873"/>
            <a:ext cx="531940" cy="531940"/>
          </a:xfrm>
          <a:prstGeom prst="rect">
            <a:avLst/>
          </a:prstGeom>
        </p:spPr>
      </p:pic>
      <p:sp>
        <p:nvSpPr>
          <p:cNvPr id="38" name="Freeform 6">
            <a:extLst>
              <a:ext uri="{FF2B5EF4-FFF2-40B4-BE49-F238E27FC236}">
                <a16:creationId xmlns:a16="http://schemas.microsoft.com/office/drawing/2014/main" id="{5634B8C0-7804-4A48-89C4-A0378574DC2B}"/>
              </a:ext>
            </a:extLst>
          </p:cNvPr>
          <p:cNvSpPr>
            <a:spLocks noEditPoints="1"/>
          </p:cNvSpPr>
          <p:nvPr/>
        </p:nvSpPr>
        <p:spPr bwMode="auto">
          <a:xfrm>
            <a:off x="55871" y="462915"/>
            <a:ext cx="889863" cy="802077"/>
          </a:xfrm>
          <a:custGeom>
            <a:avLst/>
            <a:gdLst>
              <a:gd name="T0" fmla="*/ 100 w 176"/>
              <a:gd name="T1" fmla="*/ 120 h 144"/>
              <a:gd name="T2" fmla="*/ 116 w 176"/>
              <a:gd name="T3" fmla="*/ 120 h 144"/>
              <a:gd name="T4" fmla="*/ 120 w 176"/>
              <a:gd name="T5" fmla="*/ 116 h 144"/>
              <a:gd name="T6" fmla="*/ 120 w 176"/>
              <a:gd name="T7" fmla="*/ 100 h 144"/>
              <a:gd name="T8" fmla="*/ 116 w 176"/>
              <a:gd name="T9" fmla="*/ 96 h 144"/>
              <a:gd name="T10" fmla="*/ 100 w 176"/>
              <a:gd name="T11" fmla="*/ 96 h 144"/>
              <a:gd name="T12" fmla="*/ 96 w 176"/>
              <a:gd name="T13" fmla="*/ 100 h 144"/>
              <a:gd name="T14" fmla="*/ 96 w 176"/>
              <a:gd name="T15" fmla="*/ 116 h 144"/>
              <a:gd name="T16" fmla="*/ 100 w 176"/>
              <a:gd name="T17" fmla="*/ 120 h 144"/>
              <a:gd name="T18" fmla="*/ 28 w 176"/>
              <a:gd name="T19" fmla="*/ 104 h 144"/>
              <a:gd name="T20" fmla="*/ 76 w 176"/>
              <a:gd name="T21" fmla="*/ 104 h 144"/>
              <a:gd name="T22" fmla="*/ 80 w 176"/>
              <a:gd name="T23" fmla="*/ 100 h 144"/>
              <a:gd name="T24" fmla="*/ 76 w 176"/>
              <a:gd name="T25" fmla="*/ 96 h 144"/>
              <a:gd name="T26" fmla="*/ 28 w 176"/>
              <a:gd name="T27" fmla="*/ 96 h 144"/>
              <a:gd name="T28" fmla="*/ 24 w 176"/>
              <a:gd name="T29" fmla="*/ 100 h 144"/>
              <a:gd name="T30" fmla="*/ 28 w 176"/>
              <a:gd name="T31" fmla="*/ 104 h 144"/>
              <a:gd name="T32" fmla="*/ 28 w 176"/>
              <a:gd name="T33" fmla="*/ 120 h 144"/>
              <a:gd name="T34" fmla="*/ 60 w 176"/>
              <a:gd name="T35" fmla="*/ 120 h 144"/>
              <a:gd name="T36" fmla="*/ 64 w 176"/>
              <a:gd name="T37" fmla="*/ 116 h 144"/>
              <a:gd name="T38" fmla="*/ 60 w 176"/>
              <a:gd name="T39" fmla="*/ 112 h 144"/>
              <a:gd name="T40" fmla="*/ 28 w 176"/>
              <a:gd name="T41" fmla="*/ 112 h 144"/>
              <a:gd name="T42" fmla="*/ 24 w 176"/>
              <a:gd name="T43" fmla="*/ 116 h 144"/>
              <a:gd name="T44" fmla="*/ 28 w 176"/>
              <a:gd name="T45" fmla="*/ 120 h 144"/>
              <a:gd name="T46" fmla="*/ 136 w 176"/>
              <a:gd name="T47" fmla="*/ 32 h 144"/>
              <a:gd name="T48" fmla="*/ 8 w 176"/>
              <a:gd name="T49" fmla="*/ 32 h 144"/>
              <a:gd name="T50" fmla="*/ 0 w 176"/>
              <a:gd name="T51" fmla="*/ 40 h 144"/>
              <a:gd name="T52" fmla="*/ 0 w 176"/>
              <a:gd name="T53" fmla="*/ 136 h 144"/>
              <a:gd name="T54" fmla="*/ 8 w 176"/>
              <a:gd name="T55" fmla="*/ 144 h 144"/>
              <a:gd name="T56" fmla="*/ 136 w 176"/>
              <a:gd name="T57" fmla="*/ 144 h 144"/>
              <a:gd name="T58" fmla="*/ 144 w 176"/>
              <a:gd name="T59" fmla="*/ 136 h 144"/>
              <a:gd name="T60" fmla="*/ 144 w 176"/>
              <a:gd name="T61" fmla="*/ 40 h 144"/>
              <a:gd name="T62" fmla="*/ 136 w 176"/>
              <a:gd name="T63" fmla="*/ 32 h 144"/>
              <a:gd name="T64" fmla="*/ 136 w 176"/>
              <a:gd name="T65" fmla="*/ 136 h 144"/>
              <a:gd name="T66" fmla="*/ 8 w 176"/>
              <a:gd name="T67" fmla="*/ 136 h 144"/>
              <a:gd name="T68" fmla="*/ 8 w 176"/>
              <a:gd name="T69" fmla="*/ 80 h 144"/>
              <a:gd name="T70" fmla="*/ 136 w 176"/>
              <a:gd name="T71" fmla="*/ 80 h 144"/>
              <a:gd name="T72" fmla="*/ 136 w 176"/>
              <a:gd name="T73" fmla="*/ 136 h 144"/>
              <a:gd name="T74" fmla="*/ 136 w 176"/>
              <a:gd name="T75" fmla="*/ 56 h 144"/>
              <a:gd name="T76" fmla="*/ 8 w 176"/>
              <a:gd name="T77" fmla="*/ 56 h 144"/>
              <a:gd name="T78" fmla="*/ 8 w 176"/>
              <a:gd name="T79" fmla="*/ 40 h 144"/>
              <a:gd name="T80" fmla="*/ 136 w 176"/>
              <a:gd name="T81" fmla="*/ 40 h 144"/>
              <a:gd name="T82" fmla="*/ 136 w 176"/>
              <a:gd name="T83" fmla="*/ 56 h 144"/>
              <a:gd name="T84" fmla="*/ 168 w 176"/>
              <a:gd name="T85" fmla="*/ 0 h 144"/>
              <a:gd name="T86" fmla="*/ 40 w 176"/>
              <a:gd name="T87" fmla="*/ 0 h 144"/>
              <a:gd name="T88" fmla="*/ 32 w 176"/>
              <a:gd name="T89" fmla="*/ 8 h 144"/>
              <a:gd name="T90" fmla="*/ 32 w 176"/>
              <a:gd name="T91" fmla="*/ 20 h 144"/>
              <a:gd name="T92" fmla="*/ 36 w 176"/>
              <a:gd name="T93" fmla="*/ 24 h 144"/>
              <a:gd name="T94" fmla="*/ 40 w 176"/>
              <a:gd name="T95" fmla="*/ 20 h 144"/>
              <a:gd name="T96" fmla="*/ 40 w 176"/>
              <a:gd name="T97" fmla="*/ 8 h 144"/>
              <a:gd name="T98" fmla="*/ 168 w 176"/>
              <a:gd name="T99" fmla="*/ 8 h 144"/>
              <a:gd name="T100" fmla="*/ 168 w 176"/>
              <a:gd name="T101" fmla="*/ 104 h 144"/>
              <a:gd name="T102" fmla="*/ 156 w 176"/>
              <a:gd name="T103" fmla="*/ 104 h 144"/>
              <a:gd name="T104" fmla="*/ 152 w 176"/>
              <a:gd name="T105" fmla="*/ 108 h 144"/>
              <a:gd name="T106" fmla="*/ 156 w 176"/>
              <a:gd name="T107" fmla="*/ 112 h 144"/>
              <a:gd name="T108" fmla="*/ 168 w 176"/>
              <a:gd name="T109" fmla="*/ 112 h 144"/>
              <a:gd name="T110" fmla="*/ 176 w 176"/>
              <a:gd name="T111" fmla="*/ 104 h 144"/>
              <a:gd name="T112" fmla="*/ 176 w 176"/>
              <a:gd name="T113" fmla="*/ 8 h 144"/>
              <a:gd name="T114" fmla="*/ 168 w 176"/>
              <a:gd name="T11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6" h="144">
                <a:moveTo>
                  <a:pt x="100" y="120"/>
                </a:moveTo>
                <a:cubicBezTo>
                  <a:pt x="116" y="120"/>
                  <a:pt x="116" y="120"/>
                  <a:pt x="116" y="120"/>
                </a:cubicBezTo>
                <a:cubicBezTo>
                  <a:pt x="118" y="120"/>
                  <a:pt x="120" y="118"/>
                  <a:pt x="120" y="116"/>
                </a:cubicBezTo>
                <a:cubicBezTo>
                  <a:pt x="120" y="100"/>
                  <a:pt x="120" y="100"/>
                  <a:pt x="120" y="100"/>
                </a:cubicBezTo>
                <a:cubicBezTo>
                  <a:pt x="120" y="98"/>
                  <a:pt x="118" y="96"/>
                  <a:pt x="116" y="96"/>
                </a:cubicBezTo>
                <a:cubicBezTo>
                  <a:pt x="100" y="96"/>
                  <a:pt x="100" y="96"/>
                  <a:pt x="100" y="96"/>
                </a:cubicBezTo>
                <a:cubicBezTo>
                  <a:pt x="98" y="96"/>
                  <a:pt x="96" y="98"/>
                  <a:pt x="96" y="100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6" y="118"/>
                  <a:pt x="98" y="120"/>
                  <a:pt x="100" y="120"/>
                </a:cubicBezTo>
                <a:moveTo>
                  <a:pt x="28" y="104"/>
                </a:moveTo>
                <a:cubicBezTo>
                  <a:pt x="76" y="104"/>
                  <a:pt x="76" y="104"/>
                  <a:pt x="76" y="104"/>
                </a:cubicBezTo>
                <a:cubicBezTo>
                  <a:pt x="78" y="104"/>
                  <a:pt x="80" y="102"/>
                  <a:pt x="80" y="100"/>
                </a:cubicBezTo>
                <a:cubicBezTo>
                  <a:pt x="80" y="98"/>
                  <a:pt x="78" y="96"/>
                  <a:pt x="76" y="96"/>
                </a:cubicBezTo>
                <a:cubicBezTo>
                  <a:pt x="28" y="96"/>
                  <a:pt x="28" y="96"/>
                  <a:pt x="28" y="96"/>
                </a:cubicBezTo>
                <a:cubicBezTo>
                  <a:pt x="26" y="96"/>
                  <a:pt x="24" y="98"/>
                  <a:pt x="24" y="100"/>
                </a:cubicBezTo>
                <a:cubicBezTo>
                  <a:pt x="24" y="102"/>
                  <a:pt x="26" y="104"/>
                  <a:pt x="28" y="104"/>
                </a:cubicBezTo>
                <a:moveTo>
                  <a:pt x="28" y="120"/>
                </a:moveTo>
                <a:cubicBezTo>
                  <a:pt x="60" y="120"/>
                  <a:pt x="60" y="120"/>
                  <a:pt x="60" y="120"/>
                </a:cubicBezTo>
                <a:cubicBezTo>
                  <a:pt x="62" y="120"/>
                  <a:pt x="64" y="118"/>
                  <a:pt x="64" y="116"/>
                </a:cubicBezTo>
                <a:cubicBezTo>
                  <a:pt x="64" y="114"/>
                  <a:pt x="62" y="112"/>
                  <a:pt x="60" y="112"/>
                </a:cubicBezTo>
                <a:cubicBezTo>
                  <a:pt x="28" y="112"/>
                  <a:pt x="28" y="112"/>
                  <a:pt x="28" y="112"/>
                </a:cubicBezTo>
                <a:cubicBezTo>
                  <a:pt x="26" y="112"/>
                  <a:pt x="24" y="114"/>
                  <a:pt x="24" y="116"/>
                </a:cubicBezTo>
                <a:cubicBezTo>
                  <a:pt x="24" y="118"/>
                  <a:pt x="26" y="120"/>
                  <a:pt x="28" y="120"/>
                </a:cubicBezTo>
                <a:moveTo>
                  <a:pt x="136" y="32"/>
                </a:moveTo>
                <a:cubicBezTo>
                  <a:pt x="8" y="32"/>
                  <a:pt x="8" y="32"/>
                  <a:pt x="8" y="32"/>
                </a:cubicBezTo>
                <a:cubicBezTo>
                  <a:pt x="4" y="32"/>
                  <a:pt x="0" y="36"/>
                  <a:pt x="0" y="40"/>
                </a:cubicBezTo>
                <a:cubicBezTo>
                  <a:pt x="0" y="136"/>
                  <a:pt x="0" y="136"/>
                  <a:pt x="0" y="136"/>
                </a:cubicBezTo>
                <a:cubicBezTo>
                  <a:pt x="0" y="140"/>
                  <a:pt x="4" y="144"/>
                  <a:pt x="8" y="144"/>
                </a:cubicBezTo>
                <a:cubicBezTo>
                  <a:pt x="136" y="144"/>
                  <a:pt x="136" y="144"/>
                  <a:pt x="136" y="144"/>
                </a:cubicBezTo>
                <a:cubicBezTo>
                  <a:pt x="140" y="144"/>
                  <a:pt x="144" y="140"/>
                  <a:pt x="144" y="136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6"/>
                  <a:pt x="140" y="32"/>
                  <a:pt x="136" y="32"/>
                </a:cubicBezTo>
                <a:moveTo>
                  <a:pt x="136" y="136"/>
                </a:moveTo>
                <a:cubicBezTo>
                  <a:pt x="8" y="136"/>
                  <a:pt x="8" y="136"/>
                  <a:pt x="8" y="136"/>
                </a:cubicBezTo>
                <a:cubicBezTo>
                  <a:pt x="8" y="80"/>
                  <a:pt x="8" y="80"/>
                  <a:pt x="8" y="80"/>
                </a:cubicBezTo>
                <a:cubicBezTo>
                  <a:pt x="136" y="80"/>
                  <a:pt x="136" y="80"/>
                  <a:pt x="136" y="80"/>
                </a:cubicBezTo>
                <a:lnTo>
                  <a:pt x="136" y="136"/>
                </a:lnTo>
                <a:close/>
                <a:moveTo>
                  <a:pt x="136" y="56"/>
                </a:moveTo>
                <a:cubicBezTo>
                  <a:pt x="8" y="56"/>
                  <a:pt x="8" y="56"/>
                  <a:pt x="8" y="56"/>
                </a:cubicBezTo>
                <a:cubicBezTo>
                  <a:pt x="8" y="40"/>
                  <a:pt x="8" y="40"/>
                  <a:pt x="8" y="40"/>
                </a:cubicBezTo>
                <a:cubicBezTo>
                  <a:pt x="136" y="40"/>
                  <a:pt x="136" y="40"/>
                  <a:pt x="136" y="40"/>
                </a:cubicBezTo>
                <a:lnTo>
                  <a:pt x="136" y="56"/>
                </a:lnTo>
                <a:close/>
                <a:moveTo>
                  <a:pt x="168" y="0"/>
                </a:moveTo>
                <a:cubicBezTo>
                  <a:pt x="40" y="0"/>
                  <a:pt x="40" y="0"/>
                  <a:pt x="40" y="0"/>
                </a:cubicBezTo>
                <a:cubicBezTo>
                  <a:pt x="36" y="0"/>
                  <a:pt x="32" y="4"/>
                  <a:pt x="32" y="8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2"/>
                  <a:pt x="34" y="24"/>
                  <a:pt x="36" y="24"/>
                </a:cubicBezTo>
                <a:cubicBezTo>
                  <a:pt x="38" y="24"/>
                  <a:pt x="40" y="22"/>
                  <a:pt x="40" y="20"/>
                </a:cubicBezTo>
                <a:cubicBezTo>
                  <a:pt x="40" y="8"/>
                  <a:pt x="40" y="8"/>
                  <a:pt x="40" y="8"/>
                </a:cubicBezTo>
                <a:cubicBezTo>
                  <a:pt x="168" y="8"/>
                  <a:pt x="168" y="8"/>
                  <a:pt x="168" y="8"/>
                </a:cubicBezTo>
                <a:cubicBezTo>
                  <a:pt x="168" y="104"/>
                  <a:pt x="168" y="104"/>
                  <a:pt x="168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4" y="104"/>
                  <a:pt x="152" y="106"/>
                  <a:pt x="152" y="108"/>
                </a:cubicBezTo>
                <a:cubicBezTo>
                  <a:pt x="152" y="110"/>
                  <a:pt x="154" y="112"/>
                  <a:pt x="156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72" y="112"/>
                  <a:pt x="176" y="108"/>
                  <a:pt x="176" y="104"/>
                </a:cubicBezTo>
                <a:cubicBezTo>
                  <a:pt x="176" y="8"/>
                  <a:pt x="176" y="8"/>
                  <a:pt x="176" y="8"/>
                </a:cubicBezTo>
                <a:cubicBezTo>
                  <a:pt x="176" y="4"/>
                  <a:pt x="172" y="0"/>
                  <a:pt x="168" y="0"/>
                </a:cubicBezTo>
              </a:path>
            </a:pathLst>
          </a:custGeom>
          <a:solidFill>
            <a:srgbClr val="000058"/>
          </a:solidFill>
          <a:ln>
            <a:solidFill>
              <a:srgbClr val="080808"/>
            </a:solidFill>
          </a:ln>
          <a:extLst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2" name="Freeform 6">
            <a:extLst>
              <a:ext uri="{FF2B5EF4-FFF2-40B4-BE49-F238E27FC236}">
                <a16:creationId xmlns:a16="http://schemas.microsoft.com/office/drawing/2014/main" id="{5634B8C0-7804-4A48-89C4-A0378574DC2B}"/>
              </a:ext>
            </a:extLst>
          </p:cNvPr>
          <p:cNvSpPr>
            <a:spLocks noEditPoints="1"/>
          </p:cNvSpPr>
          <p:nvPr/>
        </p:nvSpPr>
        <p:spPr bwMode="auto">
          <a:xfrm>
            <a:off x="55871" y="3740033"/>
            <a:ext cx="889863" cy="802077"/>
          </a:xfrm>
          <a:custGeom>
            <a:avLst/>
            <a:gdLst>
              <a:gd name="T0" fmla="*/ 100 w 176"/>
              <a:gd name="T1" fmla="*/ 120 h 144"/>
              <a:gd name="T2" fmla="*/ 116 w 176"/>
              <a:gd name="T3" fmla="*/ 120 h 144"/>
              <a:gd name="T4" fmla="*/ 120 w 176"/>
              <a:gd name="T5" fmla="*/ 116 h 144"/>
              <a:gd name="T6" fmla="*/ 120 w 176"/>
              <a:gd name="T7" fmla="*/ 100 h 144"/>
              <a:gd name="T8" fmla="*/ 116 w 176"/>
              <a:gd name="T9" fmla="*/ 96 h 144"/>
              <a:gd name="T10" fmla="*/ 100 w 176"/>
              <a:gd name="T11" fmla="*/ 96 h 144"/>
              <a:gd name="T12" fmla="*/ 96 w 176"/>
              <a:gd name="T13" fmla="*/ 100 h 144"/>
              <a:gd name="T14" fmla="*/ 96 w 176"/>
              <a:gd name="T15" fmla="*/ 116 h 144"/>
              <a:gd name="T16" fmla="*/ 100 w 176"/>
              <a:gd name="T17" fmla="*/ 120 h 144"/>
              <a:gd name="T18" fmla="*/ 28 w 176"/>
              <a:gd name="T19" fmla="*/ 104 h 144"/>
              <a:gd name="T20" fmla="*/ 76 w 176"/>
              <a:gd name="T21" fmla="*/ 104 h 144"/>
              <a:gd name="T22" fmla="*/ 80 w 176"/>
              <a:gd name="T23" fmla="*/ 100 h 144"/>
              <a:gd name="T24" fmla="*/ 76 w 176"/>
              <a:gd name="T25" fmla="*/ 96 h 144"/>
              <a:gd name="T26" fmla="*/ 28 w 176"/>
              <a:gd name="T27" fmla="*/ 96 h 144"/>
              <a:gd name="T28" fmla="*/ 24 w 176"/>
              <a:gd name="T29" fmla="*/ 100 h 144"/>
              <a:gd name="T30" fmla="*/ 28 w 176"/>
              <a:gd name="T31" fmla="*/ 104 h 144"/>
              <a:gd name="T32" fmla="*/ 28 w 176"/>
              <a:gd name="T33" fmla="*/ 120 h 144"/>
              <a:gd name="T34" fmla="*/ 60 w 176"/>
              <a:gd name="T35" fmla="*/ 120 h 144"/>
              <a:gd name="T36" fmla="*/ 64 w 176"/>
              <a:gd name="T37" fmla="*/ 116 h 144"/>
              <a:gd name="T38" fmla="*/ 60 w 176"/>
              <a:gd name="T39" fmla="*/ 112 h 144"/>
              <a:gd name="T40" fmla="*/ 28 w 176"/>
              <a:gd name="T41" fmla="*/ 112 h 144"/>
              <a:gd name="T42" fmla="*/ 24 w 176"/>
              <a:gd name="T43" fmla="*/ 116 h 144"/>
              <a:gd name="T44" fmla="*/ 28 w 176"/>
              <a:gd name="T45" fmla="*/ 120 h 144"/>
              <a:gd name="T46" fmla="*/ 136 w 176"/>
              <a:gd name="T47" fmla="*/ 32 h 144"/>
              <a:gd name="T48" fmla="*/ 8 w 176"/>
              <a:gd name="T49" fmla="*/ 32 h 144"/>
              <a:gd name="T50" fmla="*/ 0 w 176"/>
              <a:gd name="T51" fmla="*/ 40 h 144"/>
              <a:gd name="T52" fmla="*/ 0 w 176"/>
              <a:gd name="T53" fmla="*/ 136 h 144"/>
              <a:gd name="T54" fmla="*/ 8 w 176"/>
              <a:gd name="T55" fmla="*/ 144 h 144"/>
              <a:gd name="T56" fmla="*/ 136 w 176"/>
              <a:gd name="T57" fmla="*/ 144 h 144"/>
              <a:gd name="T58" fmla="*/ 144 w 176"/>
              <a:gd name="T59" fmla="*/ 136 h 144"/>
              <a:gd name="T60" fmla="*/ 144 w 176"/>
              <a:gd name="T61" fmla="*/ 40 h 144"/>
              <a:gd name="T62" fmla="*/ 136 w 176"/>
              <a:gd name="T63" fmla="*/ 32 h 144"/>
              <a:gd name="T64" fmla="*/ 136 w 176"/>
              <a:gd name="T65" fmla="*/ 136 h 144"/>
              <a:gd name="T66" fmla="*/ 8 w 176"/>
              <a:gd name="T67" fmla="*/ 136 h 144"/>
              <a:gd name="T68" fmla="*/ 8 w 176"/>
              <a:gd name="T69" fmla="*/ 80 h 144"/>
              <a:gd name="T70" fmla="*/ 136 w 176"/>
              <a:gd name="T71" fmla="*/ 80 h 144"/>
              <a:gd name="T72" fmla="*/ 136 w 176"/>
              <a:gd name="T73" fmla="*/ 136 h 144"/>
              <a:gd name="T74" fmla="*/ 136 w 176"/>
              <a:gd name="T75" fmla="*/ 56 h 144"/>
              <a:gd name="T76" fmla="*/ 8 w 176"/>
              <a:gd name="T77" fmla="*/ 56 h 144"/>
              <a:gd name="T78" fmla="*/ 8 w 176"/>
              <a:gd name="T79" fmla="*/ 40 h 144"/>
              <a:gd name="T80" fmla="*/ 136 w 176"/>
              <a:gd name="T81" fmla="*/ 40 h 144"/>
              <a:gd name="T82" fmla="*/ 136 w 176"/>
              <a:gd name="T83" fmla="*/ 56 h 144"/>
              <a:gd name="T84" fmla="*/ 168 w 176"/>
              <a:gd name="T85" fmla="*/ 0 h 144"/>
              <a:gd name="T86" fmla="*/ 40 w 176"/>
              <a:gd name="T87" fmla="*/ 0 h 144"/>
              <a:gd name="T88" fmla="*/ 32 w 176"/>
              <a:gd name="T89" fmla="*/ 8 h 144"/>
              <a:gd name="T90" fmla="*/ 32 w 176"/>
              <a:gd name="T91" fmla="*/ 20 h 144"/>
              <a:gd name="T92" fmla="*/ 36 w 176"/>
              <a:gd name="T93" fmla="*/ 24 h 144"/>
              <a:gd name="T94" fmla="*/ 40 w 176"/>
              <a:gd name="T95" fmla="*/ 20 h 144"/>
              <a:gd name="T96" fmla="*/ 40 w 176"/>
              <a:gd name="T97" fmla="*/ 8 h 144"/>
              <a:gd name="T98" fmla="*/ 168 w 176"/>
              <a:gd name="T99" fmla="*/ 8 h 144"/>
              <a:gd name="T100" fmla="*/ 168 w 176"/>
              <a:gd name="T101" fmla="*/ 104 h 144"/>
              <a:gd name="T102" fmla="*/ 156 w 176"/>
              <a:gd name="T103" fmla="*/ 104 h 144"/>
              <a:gd name="T104" fmla="*/ 152 w 176"/>
              <a:gd name="T105" fmla="*/ 108 h 144"/>
              <a:gd name="T106" fmla="*/ 156 w 176"/>
              <a:gd name="T107" fmla="*/ 112 h 144"/>
              <a:gd name="T108" fmla="*/ 168 w 176"/>
              <a:gd name="T109" fmla="*/ 112 h 144"/>
              <a:gd name="T110" fmla="*/ 176 w 176"/>
              <a:gd name="T111" fmla="*/ 104 h 144"/>
              <a:gd name="T112" fmla="*/ 176 w 176"/>
              <a:gd name="T113" fmla="*/ 8 h 144"/>
              <a:gd name="T114" fmla="*/ 168 w 176"/>
              <a:gd name="T11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6" h="144">
                <a:moveTo>
                  <a:pt x="100" y="120"/>
                </a:moveTo>
                <a:cubicBezTo>
                  <a:pt x="116" y="120"/>
                  <a:pt x="116" y="120"/>
                  <a:pt x="116" y="120"/>
                </a:cubicBezTo>
                <a:cubicBezTo>
                  <a:pt x="118" y="120"/>
                  <a:pt x="120" y="118"/>
                  <a:pt x="120" y="116"/>
                </a:cubicBezTo>
                <a:cubicBezTo>
                  <a:pt x="120" y="100"/>
                  <a:pt x="120" y="100"/>
                  <a:pt x="120" y="100"/>
                </a:cubicBezTo>
                <a:cubicBezTo>
                  <a:pt x="120" y="98"/>
                  <a:pt x="118" y="96"/>
                  <a:pt x="116" y="96"/>
                </a:cubicBezTo>
                <a:cubicBezTo>
                  <a:pt x="100" y="96"/>
                  <a:pt x="100" y="96"/>
                  <a:pt x="100" y="96"/>
                </a:cubicBezTo>
                <a:cubicBezTo>
                  <a:pt x="98" y="96"/>
                  <a:pt x="96" y="98"/>
                  <a:pt x="96" y="100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6" y="118"/>
                  <a:pt x="98" y="120"/>
                  <a:pt x="100" y="120"/>
                </a:cubicBezTo>
                <a:moveTo>
                  <a:pt x="28" y="104"/>
                </a:moveTo>
                <a:cubicBezTo>
                  <a:pt x="76" y="104"/>
                  <a:pt x="76" y="104"/>
                  <a:pt x="76" y="104"/>
                </a:cubicBezTo>
                <a:cubicBezTo>
                  <a:pt x="78" y="104"/>
                  <a:pt x="80" y="102"/>
                  <a:pt x="80" y="100"/>
                </a:cubicBezTo>
                <a:cubicBezTo>
                  <a:pt x="80" y="98"/>
                  <a:pt x="78" y="96"/>
                  <a:pt x="76" y="96"/>
                </a:cubicBezTo>
                <a:cubicBezTo>
                  <a:pt x="28" y="96"/>
                  <a:pt x="28" y="96"/>
                  <a:pt x="28" y="96"/>
                </a:cubicBezTo>
                <a:cubicBezTo>
                  <a:pt x="26" y="96"/>
                  <a:pt x="24" y="98"/>
                  <a:pt x="24" y="100"/>
                </a:cubicBezTo>
                <a:cubicBezTo>
                  <a:pt x="24" y="102"/>
                  <a:pt x="26" y="104"/>
                  <a:pt x="28" y="104"/>
                </a:cubicBezTo>
                <a:moveTo>
                  <a:pt x="28" y="120"/>
                </a:moveTo>
                <a:cubicBezTo>
                  <a:pt x="60" y="120"/>
                  <a:pt x="60" y="120"/>
                  <a:pt x="60" y="120"/>
                </a:cubicBezTo>
                <a:cubicBezTo>
                  <a:pt x="62" y="120"/>
                  <a:pt x="64" y="118"/>
                  <a:pt x="64" y="116"/>
                </a:cubicBezTo>
                <a:cubicBezTo>
                  <a:pt x="64" y="114"/>
                  <a:pt x="62" y="112"/>
                  <a:pt x="60" y="112"/>
                </a:cubicBezTo>
                <a:cubicBezTo>
                  <a:pt x="28" y="112"/>
                  <a:pt x="28" y="112"/>
                  <a:pt x="28" y="112"/>
                </a:cubicBezTo>
                <a:cubicBezTo>
                  <a:pt x="26" y="112"/>
                  <a:pt x="24" y="114"/>
                  <a:pt x="24" y="116"/>
                </a:cubicBezTo>
                <a:cubicBezTo>
                  <a:pt x="24" y="118"/>
                  <a:pt x="26" y="120"/>
                  <a:pt x="28" y="120"/>
                </a:cubicBezTo>
                <a:moveTo>
                  <a:pt x="136" y="32"/>
                </a:moveTo>
                <a:cubicBezTo>
                  <a:pt x="8" y="32"/>
                  <a:pt x="8" y="32"/>
                  <a:pt x="8" y="32"/>
                </a:cubicBezTo>
                <a:cubicBezTo>
                  <a:pt x="4" y="32"/>
                  <a:pt x="0" y="36"/>
                  <a:pt x="0" y="40"/>
                </a:cubicBezTo>
                <a:cubicBezTo>
                  <a:pt x="0" y="136"/>
                  <a:pt x="0" y="136"/>
                  <a:pt x="0" y="136"/>
                </a:cubicBezTo>
                <a:cubicBezTo>
                  <a:pt x="0" y="140"/>
                  <a:pt x="4" y="144"/>
                  <a:pt x="8" y="144"/>
                </a:cubicBezTo>
                <a:cubicBezTo>
                  <a:pt x="136" y="144"/>
                  <a:pt x="136" y="144"/>
                  <a:pt x="136" y="144"/>
                </a:cubicBezTo>
                <a:cubicBezTo>
                  <a:pt x="140" y="144"/>
                  <a:pt x="144" y="140"/>
                  <a:pt x="144" y="136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6"/>
                  <a:pt x="140" y="32"/>
                  <a:pt x="136" y="32"/>
                </a:cubicBezTo>
                <a:moveTo>
                  <a:pt x="136" y="136"/>
                </a:moveTo>
                <a:cubicBezTo>
                  <a:pt x="8" y="136"/>
                  <a:pt x="8" y="136"/>
                  <a:pt x="8" y="136"/>
                </a:cubicBezTo>
                <a:cubicBezTo>
                  <a:pt x="8" y="80"/>
                  <a:pt x="8" y="80"/>
                  <a:pt x="8" y="80"/>
                </a:cubicBezTo>
                <a:cubicBezTo>
                  <a:pt x="136" y="80"/>
                  <a:pt x="136" y="80"/>
                  <a:pt x="136" y="80"/>
                </a:cubicBezTo>
                <a:lnTo>
                  <a:pt x="136" y="136"/>
                </a:lnTo>
                <a:close/>
                <a:moveTo>
                  <a:pt x="136" y="56"/>
                </a:moveTo>
                <a:cubicBezTo>
                  <a:pt x="8" y="56"/>
                  <a:pt x="8" y="56"/>
                  <a:pt x="8" y="56"/>
                </a:cubicBezTo>
                <a:cubicBezTo>
                  <a:pt x="8" y="40"/>
                  <a:pt x="8" y="40"/>
                  <a:pt x="8" y="40"/>
                </a:cubicBezTo>
                <a:cubicBezTo>
                  <a:pt x="136" y="40"/>
                  <a:pt x="136" y="40"/>
                  <a:pt x="136" y="40"/>
                </a:cubicBezTo>
                <a:lnTo>
                  <a:pt x="136" y="56"/>
                </a:lnTo>
                <a:close/>
                <a:moveTo>
                  <a:pt x="168" y="0"/>
                </a:moveTo>
                <a:cubicBezTo>
                  <a:pt x="40" y="0"/>
                  <a:pt x="40" y="0"/>
                  <a:pt x="40" y="0"/>
                </a:cubicBezTo>
                <a:cubicBezTo>
                  <a:pt x="36" y="0"/>
                  <a:pt x="32" y="4"/>
                  <a:pt x="32" y="8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2"/>
                  <a:pt x="34" y="24"/>
                  <a:pt x="36" y="24"/>
                </a:cubicBezTo>
                <a:cubicBezTo>
                  <a:pt x="38" y="24"/>
                  <a:pt x="40" y="22"/>
                  <a:pt x="40" y="20"/>
                </a:cubicBezTo>
                <a:cubicBezTo>
                  <a:pt x="40" y="8"/>
                  <a:pt x="40" y="8"/>
                  <a:pt x="40" y="8"/>
                </a:cubicBezTo>
                <a:cubicBezTo>
                  <a:pt x="168" y="8"/>
                  <a:pt x="168" y="8"/>
                  <a:pt x="168" y="8"/>
                </a:cubicBezTo>
                <a:cubicBezTo>
                  <a:pt x="168" y="104"/>
                  <a:pt x="168" y="104"/>
                  <a:pt x="168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4" y="104"/>
                  <a:pt x="152" y="106"/>
                  <a:pt x="152" y="108"/>
                </a:cubicBezTo>
                <a:cubicBezTo>
                  <a:pt x="152" y="110"/>
                  <a:pt x="154" y="112"/>
                  <a:pt x="156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72" y="112"/>
                  <a:pt x="176" y="108"/>
                  <a:pt x="176" y="104"/>
                </a:cubicBezTo>
                <a:cubicBezTo>
                  <a:pt x="176" y="8"/>
                  <a:pt x="176" y="8"/>
                  <a:pt x="176" y="8"/>
                </a:cubicBezTo>
                <a:cubicBezTo>
                  <a:pt x="176" y="4"/>
                  <a:pt x="172" y="0"/>
                  <a:pt x="168" y="0"/>
                </a:cubicBezTo>
              </a:path>
            </a:pathLst>
          </a:custGeom>
          <a:solidFill>
            <a:srgbClr val="000058"/>
          </a:solidFill>
          <a:ln>
            <a:solidFill>
              <a:srgbClr val="080808"/>
            </a:solidFill>
          </a:ln>
          <a:extLst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103446" y="3742022"/>
            <a:ext cx="2784309" cy="802077"/>
          </a:xfrm>
          <a:prstGeom prst="roundRect">
            <a:avLst/>
          </a:prstGeom>
          <a:solidFill>
            <a:srgbClr val="D5FFFF"/>
          </a:solidFill>
          <a:ln>
            <a:solidFill>
              <a:srgbClr val="080808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rgbClr val="00001A"/>
                </a:solidFill>
              </a:rPr>
              <a:t>РИСК МЕНЕДЖМЕНТ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V="1">
            <a:off x="55871" y="3624003"/>
            <a:ext cx="11992791" cy="62019"/>
          </a:xfrm>
          <a:prstGeom prst="line">
            <a:avLst/>
          </a:prstGeom>
          <a:ln>
            <a:solidFill>
              <a:srgbClr val="00005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4129006" y="3708030"/>
            <a:ext cx="2351037" cy="852740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6"/>
              </a:buClr>
            </a:pPr>
            <a:r>
              <a:rPr lang="ru-RU" sz="1200" dirty="0">
                <a:solidFill>
                  <a:schemeClr val="accent3"/>
                </a:solidFill>
              </a:rPr>
              <a:t>Методология и практические инструменты по выявлению и минимизации стоимости рисков в управлении колледжами</a:t>
            </a:r>
            <a:endParaRPr lang="en-ID" sz="1200" dirty="0">
              <a:solidFill>
                <a:schemeClr val="accent3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7279767" y="3742022"/>
            <a:ext cx="4864903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buClr>
                <a:schemeClr val="accent6"/>
              </a:buClr>
            </a:pPr>
            <a:r>
              <a:rPr lang="ru-RU" sz="1200" dirty="0">
                <a:solidFill>
                  <a:schemeClr val="accent3"/>
                </a:solidFill>
              </a:rPr>
              <a:t>- разработка стратегии по управлению рисками внутри колледжей</a:t>
            </a:r>
          </a:p>
          <a:p>
            <a:pPr lvl="0" algn="just">
              <a:buClr>
                <a:schemeClr val="accent6"/>
              </a:buClr>
            </a:pPr>
            <a:r>
              <a:rPr lang="ru-RU" sz="1200" dirty="0">
                <a:solidFill>
                  <a:schemeClr val="accent3"/>
                </a:solidFill>
              </a:rPr>
              <a:t>- определение проблем и поиск проектных решений</a:t>
            </a:r>
          </a:p>
          <a:p>
            <a:pPr algn="just">
              <a:buClr>
                <a:schemeClr val="accent6"/>
              </a:buClr>
            </a:pPr>
            <a:r>
              <a:rPr lang="ru-RU" sz="1200" dirty="0">
                <a:solidFill>
                  <a:schemeClr val="accent3"/>
                </a:solidFill>
              </a:rPr>
              <a:t>- решение практических проблем, готовое к применению в колледжах-участниках</a:t>
            </a:r>
          </a:p>
        </p:txBody>
      </p:sp>
      <p:pic>
        <p:nvPicPr>
          <p:cNvPr id="73" name="Рисунок 7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4897" y="3521933"/>
            <a:ext cx="531940" cy="531940"/>
          </a:xfrm>
          <a:prstGeom prst="rect">
            <a:avLst/>
          </a:prstGeom>
        </p:spPr>
      </p:pic>
      <p:sp>
        <p:nvSpPr>
          <p:cNvPr id="74" name="Скругленный прямоугольник 73"/>
          <p:cNvSpPr/>
          <p:nvPr/>
        </p:nvSpPr>
        <p:spPr>
          <a:xfrm>
            <a:off x="1086306" y="4856045"/>
            <a:ext cx="2784309" cy="802077"/>
          </a:xfrm>
          <a:prstGeom prst="roundRect">
            <a:avLst/>
          </a:prstGeom>
          <a:solidFill>
            <a:srgbClr val="D5FFFF"/>
          </a:solidFill>
          <a:ln>
            <a:solidFill>
              <a:srgbClr val="080808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001A"/>
                </a:solidFill>
              </a:rPr>
              <a:t>ПРОЕКТНЫЙ МЕНЕДЖМЕНТ</a:t>
            </a: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1103446" y="5912162"/>
            <a:ext cx="2784309" cy="802077"/>
          </a:xfrm>
          <a:prstGeom prst="roundRect">
            <a:avLst/>
          </a:prstGeom>
          <a:solidFill>
            <a:srgbClr val="D5FFFF"/>
          </a:solidFill>
          <a:ln>
            <a:solidFill>
              <a:srgbClr val="080808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001A"/>
                </a:solidFill>
              </a:rPr>
              <a:t>ОПЕРАЦИОННЫЙ МЕНЕДЖМЕНТ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4129006" y="4839374"/>
            <a:ext cx="2351037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6"/>
              </a:buClr>
            </a:pPr>
            <a:r>
              <a:rPr lang="ru-RU" sz="1200" dirty="0">
                <a:solidFill>
                  <a:schemeClr val="accent3"/>
                </a:solidFill>
              </a:rPr>
              <a:t>Управление проектами на основании современных подходов и международных стандартов</a:t>
            </a:r>
            <a:endParaRPr lang="en-ID" sz="1200" dirty="0">
              <a:solidFill>
                <a:schemeClr val="accent3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4129006" y="5912162"/>
            <a:ext cx="2351037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6"/>
              </a:buClr>
            </a:pPr>
            <a:r>
              <a:rPr lang="ru-RU" sz="1200" dirty="0">
                <a:solidFill>
                  <a:schemeClr val="accent3"/>
                </a:solidFill>
              </a:rPr>
              <a:t>Повышение компетенции в области управления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7279770" y="4842381"/>
            <a:ext cx="4864903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88900" algn="just">
              <a:buFontTx/>
              <a:buChar char="-"/>
            </a:pPr>
            <a:r>
              <a:rPr lang="ru-RU" sz="1100" dirty="0">
                <a:solidFill>
                  <a:schemeClr val="accent3"/>
                </a:solidFill>
              </a:rPr>
              <a:t> -приобретение знаний о современных подходах, методах и инструментах управления проектами</a:t>
            </a:r>
          </a:p>
          <a:p>
            <a:pPr marL="88900" algn="just">
              <a:buFontTx/>
              <a:buChar char="-"/>
            </a:pPr>
            <a:r>
              <a:rPr lang="ru-RU" sz="1100" dirty="0" smtClean="0">
                <a:solidFill>
                  <a:schemeClr val="accent3"/>
                </a:solidFill>
              </a:rPr>
              <a:t> </a:t>
            </a:r>
            <a:r>
              <a:rPr lang="ru-RU" sz="1100" dirty="0">
                <a:solidFill>
                  <a:schemeClr val="accent3"/>
                </a:solidFill>
              </a:rPr>
              <a:t>понимание сущности процессов управления проектами.</a:t>
            </a:r>
          </a:p>
          <a:p>
            <a:pPr marL="88900" algn="just">
              <a:buFontTx/>
              <a:buChar char="-"/>
            </a:pPr>
            <a:r>
              <a:rPr lang="ru-RU" sz="1100" dirty="0" smtClean="0">
                <a:solidFill>
                  <a:schemeClr val="accent3"/>
                </a:solidFill>
              </a:rPr>
              <a:t> </a:t>
            </a:r>
            <a:r>
              <a:rPr lang="ru-RU" sz="1100" dirty="0">
                <a:solidFill>
                  <a:schemeClr val="accent3"/>
                </a:solidFill>
              </a:rPr>
              <a:t>умение разрабатывать документы по управлению проектом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7279770" y="5912163"/>
            <a:ext cx="4864903" cy="895105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buFontTx/>
              <a:buChar char="-"/>
            </a:pPr>
            <a:r>
              <a:rPr lang="ru-RU" sz="1100" dirty="0">
                <a:solidFill>
                  <a:schemeClr val="accent3"/>
                </a:solidFill>
              </a:rPr>
              <a:t> приобретение знаний о методах трансформации целей на уровне макро и микропроцессов</a:t>
            </a:r>
          </a:p>
          <a:p>
            <a:pPr lvl="0" algn="just">
              <a:buFontTx/>
              <a:buChar char="-"/>
            </a:pPr>
            <a:r>
              <a:rPr lang="ru-RU" sz="1100" dirty="0">
                <a:solidFill>
                  <a:schemeClr val="accent3"/>
                </a:solidFill>
              </a:rPr>
              <a:t> применение матрицы распределения полномочий и ответственности</a:t>
            </a:r>
          </a:p>
          <a:p>
            <a:pPr lvl="0" algn="just">
              <a:buFontTx/>
              <a:buChar char="-"/>
            </a:pPr>
            <a:r>
              <a:rPr lang="ru-RU" sz="1100" dirty="0">
                <a:solidFill>
                  <a:schemeClr val="accent3"/>
                </a:solidFill>
              </a:rPr>
              <a:t> умение вычислять показатели продуктивности</a:t>
            </a:r>
          </a:p>
          <a:p>
            <a:pPr lvl="0" algn="just">
              <a:buFontTx/>
              <a:buChar char="-"/>
            </a:pPr>
            <a:r>
              <a:rPr lang="ru-RU" sz="1100" dirty="0">
                <a:solidFill>
                  <a:schemeClr val="accent3"/>
                </a:solidFill>
              </a:rPr>
              <a:t> применение методов для решения локальных проблем</a:t>
            </a:r>
          </a:p>
        </p:txBody>
      </p:sp>
      <p:pic>
        <p:nvPicPr>
          <p:cNvPr id="80" name="Рисунок 7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431" y="4692033"/>
            <a:ext cx="531940" cy="531940"/>
          </a:xfrm>
          <a:prstGeom prst="rect">
            <a:avLst/>
          </a:prstGeom>
        </p:spPr>
      </p:pic>
      <p:pic>
        <p:nvPicPr>
          <p:cNvPr id="81" name="Рисунок 8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517" y="5721206"/>
            <a:ext cx="531940" cy="531940"/>
          </a:xfrm>
          <a:prstGeom prst="rect">
            <a:avLst/>
          </a:prstGeom>
        </p:spPr>
      </p:pic>
      <p:sp>
        <p:nvSpPr>
          <p:cNvPr id="82" name="Скругленный прямоугольник 81"/>
          <p:cNvSpPr/>
          <p:nvPr/>
        </p:nvSpPr>
        <p:spPr>
          <a:xfrm>
            <a:off x="1103446" y="1490593"/>
            <a:ext cx="2784309" cy="802077"/>
          </a:xfrm>
          <a:prstGeom prst="roundRect">
            <a:avLst/>
          </a:prstGeom>
          <a:solidFill>
            <a:srgbClr val="D5FFFF"/>
          </a:solidFill>
          <a:ln>
            <a:solidFill>
              <a:srgbClr val="080808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001A"/>
                </a:solidFill>
              </a:rPr>
              <a:t>УПРАВЛЕНИЕ ИЗМЕНЕНИЯМИ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4129006" y="1473923"/>
            <a:ext cx="2351037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 smtClean="0">
                <a:solidFill>
                  <a:schemeClr val="accent3"/>
                </a:solidFill>
              </a:rPr>
              <a:t>Эффективно внедрение </a:t>
            </a:r>
            <a:r>
              <a:rPr lang="ru-RU" sz="1200" dirty="0">
                <a:solidFill>
                  <a:schemeClr val="accent3"/>
                </a:solidFill>
              </a:rPr>
              <a:t>изменении в организации образования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7279770" y="1473923"/>
            <a:ext cx="4864903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100" dirty="0">
                <a:solidFill>
                  <a:schemeClr val="accent3"/>
                </a:solidFill>
              </a:rPr>
              <a:t>- оценивание необходимости изменений в организации</a:t>
            </a:r>
          </a:p>
          <a:p>
            <a:pPr algn="just"/>
            <a:r>
              <a:rPr lang="ru-RU" sz="1100" dirty="0">
                <a:solidFill>
                  <a:schemeClr val="accent3"/>
                </a:solidFill>
              </a:rPr>
              <a:t>- выбор инструментов, необходимые для успешной реализации изменений;</a:t>
            </a:r>
          </a:p>
          <a:p>
            <a:pPr algn="just"/>
            <a:r>
              <a:rPr lang="ru-RU" sz="1100" dirty="0">
                <a:solidFill>
                  <a:schemeClr val="accent3"/>
                </a:solidFill>
              </a:rPr>
              <a:t>- выявление причины неудач и эффективное преодоление сопротивлении изменениям</a:t>
            </a:r>
          </a:p>
        </p:txBody>
      </p:sp>
      <p:pic>
        <p:nvPicPr>
          <p:cNvPr id="85" name="Рисунок 8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6445" y="1267563"/>
            <a:ext cx="531940" cy="53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27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542;p40"/>
          <p:cNvSpPr txBox="1">
            <a:spLocks noGrp="1"/>
          </p:cNvSpPr>
          <p:nvPr>
            <p:ph type="ctrTitle" idx="4294967295"/>
          </p:nvPr>
        </p:nvSpPr>
        <p:spPr>
          <a:xfrm>
            <a:off x="0" y="-122766"/>
            <a:ext cx="11618384" cy="41275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ru-RU" sz="1800" b="1" dirty="0">
                <a:solidFill>
                  <a:schemeClr val="accent2"/>
                </a:solidFill>
                <a:latin typeface="Roboto Condensed Light" panose="020B0604020202020204" charset="0"/>
                <a:ea typeface="Roboto Condensed Light" panose="020B0604020202020204" charset="0"/>
              </a:rPr>
              <a:t>СОДЕРЖАНИЕ ПРОГРАММЫ </a:t>
            </a:r>
            <a:r>
              <a:rPr lang="ru-RU" sz="1800" b="1" dirty="0" smtClean="0">
                <a:solidFill>
                  <a:schemeClr val="accent2"/>
                </a:solidFill>
                <a:latin typeface="Roboto Condensed Light" panose="020B0604020202020204" charset="0"/>
                <a:ea typeface="Roboto Condensed Light" panose="020B0604020202020204" charset="0"/>
              </a:rPr>
              <a:t>2 </a:t>
            </a:r>
            <a:r>
              <a:rPr lang="ru-RU" sz="1800" b="1" dirty="0">
                <a:solidFill>
                  <a:schemeClr val="accent2"/>
                </a:solidFill>
                <a:latin typeface="Roboto Condensed Light" panose="020B0604020202020204" charset="0"/>
                <a:ea typeface="Roboto Condensed Light" panose="020B0604020202020204" charset="0"/>
              </a:rPr>
              <a:t>ЭТАПА КУРСОВОГО ОБУЧЕНИЯ ПО ФОРМАТУ BLENDED LEARNING</a:t>
            </a:r>
          </a:p>
        </p:txBody>
      </p:sp>
      <p:sp>
        <p:nvSpPr>
          <p:cNvPr id="30" name="Freeform 6">
            <a:extLst>
              <a:ext uri="{FF2B5EF4-FFF2-40B4-BE49-F238E27FC236}">
                <a16:creationId xmlns:a16="http://schemas.microsoft.com/office/drawing/2014/main" id="{5634B8C0-7804-4A48-89C4-A0378574DC2B}"/>
              </a:ext>
            </a:extLst>
          </p:cNvPr>
          <p:cNvSpPr>
            <a:spLocks noEditPoints="1"/>
          </p:cNvSpPr>
          <p:nvPr/>
        </p:nvSpPr>
        <p:spPr bwMode="auto">
          <a:xfrm>
            <a:off x="41051" y="452670"/>
            <a:ext cx="889863" cy="802077"/>
          </a:xfrm>
          <a:custGeom>
            <a:avLst/>
            <a:gdLst>
              <a:gd name="T0" fmla="*/ 100 w 176"/>
              <a:gd name="T1" fmla="*/ 120 h 144"/>
              <a:gd name="T2" fmla="*/ 116 w 176"/>
              <a:gd name="T3" fmla="*/ 120 h 144"/>
              <a:gd name="T4" fmla="*/ 120 w 176"/>
              <a:gd name="T5" fmla="*/ 116 h 144"/>
              <a:gd name="T6" fmla="*/ 120 w 176"/>
              <a:gd name="T7" fmla="*/ 100 h 144"/>
              <a:gd name="T8" fmla="*/ 116 w 176"/>
              <a:gd name="T9" fmla="*/ 96 h 144"/>
              <a:gd name="T10" fmla="*/ 100 w 176"/>
              <a:gd name="T11" fmla="*/ 96 h 144"/>
              <a:gd name="T12" fmla="*/ 96 w 176"/>
              <a:gd name="T13" fmla="*/ 100 h 144"/>
              <a:gd name="T14" fmla="*/ 96 w 176"/>
              <a:gd name="T15" fmla="*/ 116 h 144"/>
              <a:gd name="T16" fmla="*/ 100 w 176"/>
              <a:gd name="T17" fmla="*/ 120 h 144"/>
              <a:gd name="T18" fmla="*/ 28 w 176"/>
              <a:gd name="T19" fmla="*/ 104 h 144"/>
              <a:gd name="T20" fmla="*/ 76 w 176"/>
              <a:gd name="T21" fmla="*/ 104 h 144"/>
              <a:gd name="T22" fmla="*/ 80 w 176"/>
              <a:gd name="T23" fmla="*/ 100 h 144"/>
              <a:gd name="T24" fmla="*/ 76 w 176"/>
              <a:gd name="T25" fmla="*/ 96 h 144"/>
              <a:gd name="T26" fmla="*/ 28 w 176"/>
              <a:gd name="T27" fmla="*/ 96 h 144"/>
              <a:gd name="T28" fmla="*/ 24 w 176"/>
              <a:gd name="T29" fmla="*/ 100 h 144"/>
              <a:gd name="T30" fmla="*/ 28 w 176"/>
              <a:gd name="T31" fmla="*/ 104 h 144"/>
              <a:gd name="T32" fmla="*/ 28 w 176"/>
              <a:gd name="T33" fmla="*/ 120 h 144"/>
              <a:gd name="T34" fmla="*/ 60 w 176"/>
              <a:gd name="T35" fmla="*/ 120 h 144"/>
              <a:gd name="T36" fmla="*/ 64 w 176"/>
              <a:gd name="T37" fmla="*/ 116 h 144"/>
              <a:gd name="T38" fmla="*/ 60 w 176"/>
              <a:gd name="T39" fmla="*/ 112 h 144"/>
              <a:gd name="T40" fmla="*/ 28 w 176"/>
              <a:gd name="T41" fmla="*/ 112 h 144"/>
              <a:gd name="T42" fmla="*/ 24 w 176"/>
              <a:gd name="T43" fmla="*/ 116 h 144"/>
              <a:gd name="T44" fmla="*/ 28 w 176"/>
              <a:gd name="T45" fmla="*/ 120 h 144"/>
              <a:gd name="T46" fmla="*/ 136 w 176"/>
              <a:gd name="T47" fmla="*/ 32 h 144"/>
              <a:gd name="T48" fmla="*/ 8 w 176"/>
              <a:gd name="T49" fmla="*/ 32 h 144"/>
              <a:gd name="T50" fmla="*/ 0 w 176"/>
              <a:gd name="T51" fmla="*/ 40 h 144"/>
              <a:gd name="T52" fmla="*/ 0 w 176"/>
              <a:gd name="T53" fmla="*/ 136 h 144"/>
              <a:gd name="T54" fmla="*/ 8 w 176"/>
              <a:gd name="T55" fmla="*/ 144 h 144"/>
              <a:gd name="T56" fmla="*/ 136 w 176"/>
              <a:gd name="T57" fmla="*/ 144 h 144"/>
              <a:gd name="T58" fmla="*/ 144 w 176"/>
              <a:gd name="T59" fmla="*/ 136 h 144"/>
              <a:gd name="T60" fmla="*/ 144 w 176"/>
              <a:gd name="T61" fmla="*/ 40 h 144"/>
              <a:gd name="T62" fmla="*/ 136 w 176"/>
              <a:gd name="T63" fmla="*/ 32 h 144"/>
              <a:gd name="T64" fmla="*/ 136 w 176"/>
              <a:gd name="T65" fmla="*/ 136 h 144"/>
              <a:gd name="T66" fmla="*/ 8 w 176"/>
              <a:gd name="T67" fmla="*/ 136 h 144"/>
              <a:gd name="T68" fmla="*/ 8 w 176"/>
              <a:gd name="T69" fmla="*/ 80 h 144"/>
              <a:gd name="T70" fmla="*/ 136 w 176"/>
              <a:gd name="T71" fmla="*/ 80 h 144"/>
              <a:gd name="T72" fmla="*/ 136 w 176"/>
              <a:gd name="T73" fmla="*/ 136 h 144"/>
              <a:gd name="T74" fmla="*/ 136 w 176"/>
              <a:gd name="T75" fmla="*/ 56 h 144"/>
              <a:gd name="T76" fmla="*/ 8 w 176"/>
              <a:gd name="T77" fmla="*/ 56 h 144"/>
              <a:gd name="T78" fmla="*/ 8 w 176"/>
              <a:gd name="T79" fmla="*/ 40 h 144"/>
              <a:gd name="T80" fmla="*/ 136 w 176"/>
              <a:gd name="T81" fmla="*/ 40 h 144"/>
              <a:gd name="T82" fmla="*/ 136 w 176"/>
              <a:gd name="T83" fmla="*/ 56 h 144"/>
              <a:gd name="T84" fmla="*/ 168 w 176"/>
              <a:gd name="T85" fmla="*/ 0 h 144"/>
              <a:gd name="T86" fmla="*/ 40 w 176"/>
              <a:gd name="T87" fmla="*/ 0 h 144"/>
              <a:gd name="T88" fmla="*/ 32 w 176"/>
              <a:gd name="T89" fmla="*/ 8 h 144"/>
              <a:gd name="T90" fmla="*/ 32 w 176"/>
              <a:gd name="T91" fmla="*/ 20 h 144"/>
              <a:gd name="T92" fmla="*/ 36 w 176"/>
              <a:gd name="T93" fmla="*/ 24 h 144"/>
              <a:gd name="T94" fmla="*/ 40 w 176"/>
              <a:gd name="T95" fmla="*/ 20 h 144"/>
              <a:gd name="T96" fmla="*/ 40 w 176"/>
              <a:gd name="T97" fmla="*/ 8 h 144"/>
              <a:gd name="T98" fmla="*/ 168 w 176"/>
              <a:gd name="T99" fmla="*/ 8 h 144"/>
              <a:gd name="T100" fmla="*/ 168 w 176"/>
              <a:gd name="T101" fmla="*/ 104 h 144"/>
              <a:gd name="T102" fmla="*/ 156 w 176"/>
              <a:gd name="T103" fmla="*/ 104 h 144"/>
              <a:gd name="T104" fmla="*/ 152 w 176"/>
              <a:gd name="T105" fmla="*/ 108 h 144"/>
              <a:gd name="T106" fmla="*/ 156 w 176"/>
              <a:gd name="T107" fmla="*/ 112 h 144"/>
              <a:gd name="T108" fmla="*/ 168 w 176"/>
              <a:gd name="T109" fmla="*/ 112 h 144"/>
              <a:gd name="T110" fmla="*/ 176 w 176"/>
              <a:gd name="T111" fmla="*/ 104 h 144"/>
              <a:gd name="T112" fmla="*/ 176 w 176"/>
              <a:gd name="T113" fmla="*/ 8 h 144"/>
              <a:gd name="T114" fmla="*/ 168 w 176"/>
              <a:gd name="T11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6" h="144">
                <a:moveTo>
                  <a:pt x="100" y="120"/>
                </a:moveTo>
                <a:cubicBezTo>
                  <a:pt x="116" y="120"/>
                  <a:pt x="116" y="120"/>
                  <a:pt x="116" y="120"/>
                </a:cubicBezTo>
                <a:cubicBezTo>
                  <a:pt x="118" y="120"/>
                  <a:pt x="120" y="118"/>
                  <a:pt x="120" y="116"/>
                </a:cubicBezTo>
                <a:cubicBezTo>
                  <a:pt x="120" y="100"/>
                  <a:pt x="120" y="100"/>
                  <a:pt x="120" y="100"/>
                </a:cubicBezTo>
                <a:cubicBezTo>
                  <a:pt x="120" y="98"/>
                  <a:pt x="118" y="96"/>
                  <a:pt x="116" y="96"/>
                </a:cubicBezTo>
                <a:cubicBezTo>
                  <a:pt x="100" y="96"/>
                  <a:pt x="100" y="96"/>
                  <a:pt x="100" y="96"/>
                </a:cubicBezTo>
                <a:cubicBezTo>
                  <a:pt x="98" y="96"/>
                  <a:pt x="96" y="98"/>
                  <a:pt x="96" y="100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6" y="118"/>
                  <a:pt x="98" y="120"/>
                  <a:pt x="100" y="120"/>
                </a:cubicBezTo>
                <a:moveTo>
                  <a:pt x="28" y="104"/>
                </a:moveTo>
                <a:cubicBezTo>
                  <a:pt x="76" y="104"/>
                  <a:pt x="76" y="104"/>
                  <a:pt x="76" y="104"/>
                </a:cubicBezTo>
                <a:cubicBezTo>
                  <a:pt x="78" y="104"/>
                  <a:pt x="80" y="102"/>
                  <a:pt x="80" y="100"/>
                </a:cubicBezTo>
                <a:cubicBezTo>
                  <a:pt x="80" y="98"/>
                  <a:pt x="78" y="96"/>
                  <a:pt x="76" y="96"/>
                </a:cubicBezTo>
                <a:cubicBezTo>
                  <a:pt x="28" y="96"/>
                  <a:pt x="28" y="96"/>
                  <a:pt x="28" y="96"/>
                </a:cubicBezTo>
                <a:cubicBezTo>
                  <a:pt x="26" y="96"/>
                  <a:pt x="24" y="98"/>
                  <a:pt x="24" y="100"/>
                </a:cubicBezTo>
                <a:cubicBezTo>
                  <a:pt x="24" y="102"/>
                  <a:pt x="26" y="104"/>
                  <a:pt x="28" y="104"/>
                </a:cubicBezTo>
                <a:moveTo>
                  <a:pt x="28" y="120"/>
                </a:moveTo>
                <a:cubicBezTo>
                  <a:pt x="60" y="120"/>
                  <a:pt x="60" y="120"/>
                  <a:pt x="60" y="120"/>
                </a:cubicBezTo>
                <a:cubicBezTo>
                  <a:pt x="62" y="120"/>
                  <a:pt x="64" y="118"/>
                  <a:pt x="64" y="116"/>
                </a:cubicBezTo>
                <a:cubicBezTo>
                  <a:pt x="64" y="114"/>
                  <a:pt x="62" y="112"/>
                  <a:pt x="60" y="112"/>
                </a:cubicBezTo>
                <a:cubicBezTo>
                  <a:pt x="28" y="112"/>
                  <a:pt x="28" y="112"/>
                  <a:pt x="28" y="112"/>
                </a:cubicBezTo>
                <a:cubicBezTo>
                  <a:pt x="26" y="112"/>
                  <a:pt x="24" y="114"/>
                  <a:pt x="24" y="116"/>
                </a:cubicBezTo>
                <a:cubicBezTo>
                  <a:pt x="24" y="118"/>
                  <a:pt x="26" y="120"/>
                  <a:pt x="28" y="120"/>
                </a:cubicBezTo>
                <a:moveTo>
                  <a:pt x="136" y="32"/>
                </a:moveTo>
                <a:cubicBezTo>
                  <a:pt x="8" y="32"/>
                  <a:pt x="8" y="32"/>
                  <a:pt x="8" y="32"/>
                </a:cubicBezTo>
                <a:cubicBezTo>
                  <a:pt x="4" y="32"/>
                  <a:pt x="0" y="36"/>
                  <a:pt x="0" y="40"/>
                </a:cubicBezTo>
                <a:cubicBezTo>
                  <a:pt x="0" y="136"/>
                  <a:pt x="0" y="136"/>
                  <a:pt x="0" y="136"/>
                </a:cubicBezTo>
                <a:cubicBezTo>
                  <a:pt x="0" y="140"/>
                  <a:pt x="4" y="144"/>
                  <a:pt x="8" y="144"/>
                </a:cubicBezTo>
                <a:cubicBezTo>
                  <a:pt x="136" y="144"/>
                  <a:pt x="136" y="144"/>
                  <a:pt x="136" y="144"/>
                </a:cubicBezTo>
                <a:cubicBezTo>
                  <a:pt x="140" y="144"/>
                  <a:pt x="144" y="140"/>
                  <a:pt x="144" y="136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6"/>
                  <a:pt x="140" y="32"/>
                  <a:pt x="136" y="32"/>
                </a:cubicBezTo>
                <a:moveTo>
                  <a:pt x="136" y="136"/>
                </a:moveTo>
                <a:cubicBezTo>
                  <a:pt x="8" y="136"/>
                  <a:pt x="8" y="136"/>
                  <a:pt x="8" y="136"/>
                </a:cubicBezTo>
                <a:cubicBezTo>
                  <a:pt x="8" y="80"/>
                  <a:pt x="8" y="80"/>
                  <a:pt x="8" y="80"/>
                </a:cubicBezTo>
                <a:cubicBezTo>
                  <a:pt x="136" y="80"/>
                  <a:pt x="136" y="80"/>
                  <a:pt x="136" y="80"/>
                </a:cubicBezTo>
                <a:lnTo>
                  <a:pt x="136" y="136"/>
                </a:lnTo>
                <a:close/>
                <a:moveTo>
                  <a:pt x="136" y="56"/>
                </a:moveTo>
                <a:cubicBezTo>
                  <a:pt x="8" y="56"/>
                  <a:pt x="8" y="56"/>
                  <a:pt x="8" y="56"/>
                </a:cubicBezTo>
                <a:cubicBezTo>
                  <a:pt x="8" y="40"/>
                  <a:pt x="8" y="40"/>
                  <a:pt x="8" y="40"/>
                </a:cubicBezTo>
                <a:cubicBezTo>
                  <a:pt x="136" y="40"/>
                  <a:pt x="136" y="40"/>
                  <a:pt x="136" y="40"/>
                </a:cubicBezTo>
                <a:lnTo>
                  <a:pt x="136" y="56"/>
                </a:lnTo>
                <a:close/>
                <a:moveTo>
                  <a:pt x="168" y="0"/>
                </a:moveTo>
                <a:cubicBezTo>
                  <a:pt x="40" y="0"/>
                  <a:pt x="40" y="0"/>
                  <a:pt x="40" y="0"/>
                </a:cubicBezTo>
                <a:cubicBezTo>
                  <a:pt x="36" y="0"/>
                  <a:pt x="32" y="4"/>
                  <a:pt x="32" y="8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2"/>
                  <a:pt x="34" y="24"/>
                  <a:pt x="36" y="24"/>
                </a:cubicBezTo>
                <a:cubicBezTo>
                  <a:pt x="38" y="24"/>
                  <a:pt x="40" y="22"/>
                  <a:pt x="40" y="20"/>
                </a:cubicBezTo>
                <a:cubicBezTo>
                  <a:pt x="40" y="8"/>
                  <a:pt x="40" y="8"/>
                  <a:pt x="40" y="8"/>
                </a:cubicBezTo>
                <a:cubicBezTo>
                  <a:pt x="168" y="8"/>
                  <a:pt x="168" y="8"/>
                  <a:pt x="168" y="8"/>
                </a:cubicBezTo>
                <a:cubicBezTo>
                  <a:pt x="168" y="104"/>
                  <a:pt x="168" y="104"/>
                  <a:pt x="168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4" y="104"/>
                  <a:pt x="152" y="106"/>
                  <a:pt x="152" y="108"/>
                </a:cubicBezTo>
                <a:cubicBezTo>
                  <a:pt x="152" y="110"/>
                  <a:pt x="154" y="112"/>
                  <a:pt x="156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72" y="112"/>
                  <a:pt x="176" y="108"/>
                  <a:pt x="176" y="104"/>
                </a:cubicBezTo>
                <a:cubicBezTo>
                  <a:pt x="176" y="8"/>
                  <a:pt x="176" y="8"/>
                  <a:pt x="176" y="8"/>
                </a:cubicBezTo>
                <a:cubicBezTo>
                  <a:pt x="176" y="4"/>
                  <a:pt x="172" y="0"/>
                  <a:pt x="168" y="0"/>
                </a:cubicBezTo>
              </a:path>
            </a:pathLst>
          </a:custGeom>
          <a:solidFill>
            <a:srgbClr val="000058"/>
          </a:solidFill>
          <a:ln>
            <a:solidFill>
              <a:srgbClr val="080808"/>
            </a:solidFill>
          </a:ln>
          <a:extLst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5" name="Freeform 6">
            <a:extLst>
              <a:ext uri="{FF2B5EF4-FFF2-40B4-BE49-F238E27FC236}">
                <a16:creationId xmlns:a16="http://schemas.microsoft.com/office/drawing/2014/main" id="{5634B8C0-7804-4A48-89C4-A0378574DC2B}"/>
              </a:ext>
            </a:extLst>
          </p:cNvPr>
          <p:cNvSpPr>
            <a:spLocks noEditPoints="1"/>
          </p:cNvSpPr>
          <p:nvPr/>
        </p:nvSpPr>
        <p:spPr bwMode="auto">
          <a:xfrm>
            <a:off x="41050" y="1508787"/>
            <a:ext cx="889863" cy="802077"/>
          </a:xfrm>
          <a:custGeom>
            <a:avLst/>
            <a:gdLst>
              <a:gd name="T0" fmla="*/ 100 w 176"/>
              <a:gd name="T1" fmla="*/ 120 h 144"/>
              <a:gd name="T2" fmla="*/ 116 w 176"/>
              <a:gd name="T3" fmla="*/ 120 h 144"/>
              <a:gd name="T4" fmla="*/ 120 w 176"/>
              <a:gd name="T5" fmla="*/ 116 h 144"/>
              <a:gd name="T6" fmla="*/ 120 w 176"/>
              <a:gd name="T7" fmla="*/ 100 h 144"/>
              <a:gd name="T8" fmla="*/ 116 w 176"/>
              <a:gd name="T9" fmla="*/ 96 h 144"/>
              <a:gd name="T10" fmla="*/ 100 w 176"/>
              <a:gd name="T11" fmla="*/ 96 h 144"/>
              <a:gd name="T12" fmla="*/ 96 w 176"/>
              <a:gd name="T13" fmla="*/ 100 h 144"/>
              <a:gd name="T14" fmla="*/ 96 w 176"/>
              <a:gd name="T15" fmla="*/ 116 h 144"/>
              <a:gd name="T16" fmla="*/ 100 w 176"/>
              <a:gd name="T17" fmla="*/ 120 h 144"/>
              <a:gd name="T18" fmla="*/ 28 w 176"/>
              <a:gd name="T19" fmla="*/ 104 h 144"/>
              <a:gd name="T20" fmla="*/ 76 w 176"/>
              <a:gd name="T21" fmla="*/ 104 h 144"/>
              <a:gd name="T22" fmla="*/ 80 w 176"/>
              <a:gd name="T23" fmla="*/ 100 h 144"/>
              <a:gd name="T24" fmla="*/ 76 w 176"/>
              <a:gd name="T25" fmla="*/ 96 h 144"/>
              <a:gd name="T26" fmla="*/ 28 w 176"/>
              <a:gd name="T27" fmla="*/ 96 h 144"/>
              <a:gd name="T28" fmla="*/ 24 w 176"/>
              <a:gd name="T29" fmla="*/ 100 h 144"/>
              <a:gd name="T30" fmla="*/ 28 w 176"/>
              <a:gd name="T31" fmla="*/ 104 h 144"/>
              <a:gd name="T32" fmla="*/ 28 w 176"/>
              <a:gd name="T33" fmla="*/ 120 h 144"/>
              <a:gd name="T34" fmla="*/ 60 w 176"/>
              <a:gd name="T35" fmla="*/ 120 h 144"/>
              <a:gd name="T36" fmla="*/ 64 w 176"/>
              <a:gd name="T37" fmla="*/ 116 h 144"/>
              <a:gd name="T38" fmla="*/ 60 w 176"/>
              <a:gd name="T39" fmla="*/ 112 h 144"/>
              <a:gd name="T40" fmla="*/ 28 w 176"/>
              <a:gd name="T41" fmla="*/ 112 h 144"/>
              <a:gd name="T42" fmla="*/ 24 w 176"/>
              <a:gd name="T43" fmla="*/ 116 h 144"/>
              <a:gd name="T44" fmla="*/ 28 w 176"/>
              <a:gd name="T45" fmla="*/ 120 h 144"/>
              <a:gd name="T46" fmla="*/ 136 w 176"/>
              <a:gd name="T47" fmla="*/ 32 h 144"/>
              <a:gd name="T48" fmla="*/ 8 w 176"/>
              <a:gd name="T49" fmla="*/ 32 h 144"/>
              <a:gd name="T50" fmla="*/ 0 w 176"/>
              <a:gd name="T51" fmla="*/ 40 h 144"/>
              <a:gd name="T52" fmla="*/ 0 w 176"/>
              <a:gd name="T53" fmla="*/ 136 h 144"/>
              <a:gd name="T54" fmla="*/ 8 w 176"/>
              <a:gd name="T55" fmla="*/ 144 h 144"/>
              <a:gd name="T56" fmla="*/ 136 w 176"/>
              <a:gd name="T57" fmla="*/ 144 h 144"/>
              <a:gd name="T58" fmla="*/ 144 w 176"/>
              <a:gd name="T59" fmla="*/ 136 h 144"/>
              <a:gd name="T60" fmla="*/ 144 w 176"/>
              <a:gd name="T61" fmla="*/ 40 h 144"/>
              <a:gd name="T62" fmla="*/ 136 w 176"/>
              <a:gd name="T63" fmla="*/ 32 h 144"/>
              <a:gd name="T64" fmla="*/ 136 w 176"/>
              <a:gd name="T65" fmla="*/ 136 h 144"/>
              <a:gd name="T66" fmla="*/ 8 w 176"/>
              <a:gd name="T67" fmla="*/ 136 h 144"/>
              <a:gd name="T68" fmla="*/ 8 w 176"/>
              <a:gd name="T69" fmla="*/ 80 h 144"/>
              <a:gd name="T70" fmla="*/ 136 w 176"/>
              <a:gd name="T71" fmla="*/ 80 h 144"/>
              <a:gd name="T72" fmla="*/ 136 w 176"/>
              <a:gd name="T73" fmla="*/ 136 h 144"/>
              <a:gd name="T74" fmla="*/ 136 w 176"/>
              <a:gd name="T75" fmla="*/ 56 h 144"/>
              <a:gd name="T76" fmla="*/ 8 w 176"/>
              <a:gd name="T77" fmla="*/ 56 h 144"/>
              <a:gd name="T78" fmla="*/ 8 w 176"/>
              <a:gd name="T79" fmla="*/ 40 h 144"/>
              <a:gd name="T80" fmla="*/ 136 w 176"/>
              <a:gd name="T81" fmla="*/ 40 h 144"/>
              <a:gd name="T82" fmla="*/ 136 w 176"/>
              <a:gd name="T83" fmla="*/ 56 h 144"/>
              <a:gd name="T84" fmla="*/ 168 w 176"/>
              <a:gd name="T85" fmla="*/ 0 h 144"/>
              <a:gd name="T86" fmla="*/ 40 w 176"/>
              <a:gd name="T87" fmla="*/ 0 h 144"/>
              <a:gd name="T88" fmla="*/ 32 w 176"/>
              <a:gd name="T89" fmla="*/ 8 h 144"/>
              <a:gd name="T90" fmla="*/ 32 w 176"/>
              <a:gd name="T91" fmla="*/ 20 h 144"/>
              <a:gd name="T92" fmla="*/ 36 w 176"/>
              <a:gd name="T93" fmla="*/ 24 h 144"/>
              <a:gd name="T94" fmla="*/ 40 w 176"/>
              <a:gd name="T95" fmla="*/ 20 h 144"/>
              <a:gd name="T96" fmla="*/ 40 w 176"/>
              <a:gd name="T97" fmla="*/ 8 h 144"/>
              <a:gd name="T98" fmla="*/ 168 w 176"/>
              <a:gd name="T99" fmla="*/ 8 h 144"/>
              <a:gd name="T100" fmla="*/ 168 w 176"/>
              <a:gd name="T101" fmla="*/ 104 h 144"/>
              <a:gd name="T102" fmla="*/ 156 w 176"/>
              <a:gd name="T103" fmla="*/ 104 h 144"/>
              <a:gd name="T104" fmla="*/ 152 w 176"/>
              <a:gd name="T105" fmla="*/ 108 h 144"/>
              <a:gd name="T106" fmla="*/ 156 w 176"/>
              <a:gd name="T107" fmla="*/ 112 h 144"/>
              <a:gd name="T108" fmla="*/ 168 w 176"/>
              <a:gd name="T109" fmla="*/ 112 h 144"/>
              <a:gd name="T110" fmla="*/ 176 w 176"/>
              <a:gd name="T111" fmla="*/ 104 h 144"/>
              <a:gd name="T112" fmla="*/ 176 w 176"/>
              <a:gd name="T113" fmla="*/ 8 h 144"/>
              <a:gd name="T114" fmla="*/ 168 w 176"/>
              <a:gd name="T11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6" h="144">
                <a:moveTo>
                  <a:pt x="100" y="120"/>
                </a:moveTo>
                <a:cubicBezTo>
                  <a:pt x="116" y="120"/>
                  <a:pt x="116" y="120"/>
                  <a:pt x="116" y="120"/>
                </a:cubicBezTo>
                <a:cubicBezTo>
                  <a:pt x="118" y="120"/>
                  <a:pt x="120" y="118"/>
                  <a:pt x="120" y="116"/>
                </a:cubicBezTo>
                <a:cubicBezTo>
                  <a:pt x="120" y="100"/>
                  <a:pt x="120" y="100"/>
                  <a:pt x="120" y="100"/>
                </a:cubicBezTo>
                <a:cubicBezTo>
                  <a:pt x="120" y="98"/>
                  <a:pt x="118" y="96"/>
                  <a:pt x="116" y="96"/>
                </a:cubicBezTo>
                <a:cubicBezTo>
                  <a:pt x="100" y="96"/>
                  <a:pt x="100" y="96"/>
                  <a:pt x="100" y="96"/>
                </a:cubicBezTo>
                <a:cubicBezTo>
                  <a:pt x="98" y="96"/>
                  <a:pt x="96" y="98"/>
                  <a:pt x="96" y="100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6" y="118"/>
                  <a:pt x="98" y="120"/>
                  <a:pt x="100" y="120"/>
                </a:cubicBezTo>
                <a:moveTo>
                  <a:pt x="28" y="104"/>
                </a:moveTo>
                <a:cubicBezTo>
                  <a:pt x="76" y="104"/>
                  <a:pt x="76" y="104"/>
                  <a:pt x="76" y="104"/>
                </a:cubicBezTo>
                <a:cubicBezTo>
                  <a:pt x="78" y="104"/>
                  <a:pt x="80" y="102"/>
                  <a:pt x="80" y="100"/>
                </a:cubicBezTo>
                <a:cubicBezTo>
                  <a:pt x="80" y="98"/>
                  <a:pt x="78" y="96"/>
                  <a:pt x="76" y="96"/>
                </a:cubicBezTo>
                <a:cubicBezTo>
                  <a:pt x="28" y="96"/>
                  <a:pt x="28" y="96"/>
                  <a:pt x="28" y="96"/>
                </a:cubicBezTo>
                <a:cubicBezTo>
                  <a:pt x="26" y="96"/>
                  <a:pt x="24" y="98"/>
                  <a:pt x="24" y="100"/>
                </a:cubicBezTo>
                <a:cubicBezTo>
                  <a:pt x="24" y="102"/>
                  <a:pt x="26" y="104"/>
                  <a:pt x="28" y="104"/>
                </a:cubicBezTo>
                <a:moveTo>
                  <a:pt x="28" y="120"/>
                </a:moveTo>
                <a:cubicBezTo>
                  <a:pt x="60" y="120"/>
                  <a:pt x="60" y="120"/>
                  <a:pt x="60" y="120"/>
                </a:cubicBezTo>
                <a:cubicBezTo>
                  <a:pt x="62" y="120"/>
                  <a:pt x="64" y="118"/>
                  <a:pt x="64" y="116"/>
                </a:cubicBezTo>
                <a:cubicBezTo>
                  <a:pt x="64" y="114"/>
                  <a:pt x="62" y="112"/>
                  <a:pt x="60" y="112"/>
                </a:cubicBezTo>
                <a:cubicBezTo>
                  <a:pt x="28" y="112"/>
                  <a:pt x="28" y="112"/>
                  <a:pt x="28" y="112"/>
                </a:cubicBezTo>
                <a:cubicBezTo>
                  <a:pt x="26" y="112"/>
                  <a:pt x="24" y="114"/>
                  <a:pt x="24" y="116"/>
                </a:cubicBezTo>
                <a:cubicBezTo>
                  <a:pt x="24" y="118"/>
                  <a:pt x="26" y="120"/>
                  <a:pt x="28" y="120"/>
                </a:cubicBezTo>
                <a:moveTo>
                  <a:pt x="136" y="32"/>
                </a:moveTo>
                <a:cubicBezTo>
                  <a:pt x="8" y="32"/>
                  <a:pt x="8" y="32"/>
                  <a:pt x="8" y="32"/>
                </a:cubicBezTo>
                <a:cubicBezTo>
                  <a:pt x="4" y="32"/>
                  <a:pt x="0" y="36"/>
                  <a:pt x="0" y="40"/>
                </a:cubicBezTo>
                <a:cubicBezTo>
                  <a:pt x="0" y="136"/>
                  <a:pt x="0" y="136"/>
                  <a:pt x="0" y="136"/>
                </a:cubicBezTo>
                <a:cubicBezTo>
                  <a:pt x="0" y="140"/>
                  <a:pt x="4" y="144"/>
                  <a:pt x="8" y="144"/>
                </a:cubicBezTo>
                <a:cubicBezTo>
                  <a:pt x="136" y="144"/>
                  <a:pt x="136" y="144"/>
                  <a:pt x="136" y="144"/>
                </a:cubicBezTo>
                <a:cubicBezTo>
                  <a:pt x="140" y="144"/>
                  <a:pt x="144" y="140"/>
                  <a:pt x="144" y="136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6"/>
                  <a:pt x="140" y="32"/>
                  <a:pt x="136" y="32"/>
                </a:cubicBezTo>
                <a:moveTo>
                  <a:pt x="136" y="136"/>
                </a:moveTo>
                <a:cubicBezTo>
                  <a:pt x="8" y="136"/>
                  <a:pt x="8" y="136"/>
                  <a:pt x="8" y="136"/>
                </a:cubicBezTo>
                <a:cubicBezTo>
                  <a:pt x="8" y="80"/>
                  <a:pt x="8" y="80"/>
                  <a:pt x="8" y="80"/>
                </a:cubicBezTo>
                <a:cubicBezTo>
                  <a:pt x="136" y="80"/>
                  <a:pt x="136" y="80"/>
                  <a:pt x="136" y="80"/>
                </a:cubicBezTo>
                <a:lnTo>
                  <a:pt x="136" y="136"/>
                </a:lnTo>
                <a:close/>
                <a:moveTo>
                  <a:pt x="136" y="56"/>
                </a:moveTo>
                <a:cubicBezTo>
                  <a:pt x="8" y="56"/>
                  <a:pt x="8" y="56"/>
                  <a:pt x="8" y="56"/>
                </a:cubicBezTo>
                <a:cubicBezTo>
                  <a:pt x="8" y="40"/>
                  <a:pt x="8" y="40"/>
                  <a:pt x="8" y="40"/>
                </a:cubicBezTo>
                <a:cubicBezTo>
                  <a:pt x="136" y="40"/>
                  <a:pt x="136" y="40"/>
                  <a:pt x="136" y="40"/>
                </a:cubicBezTo>
                <a:lnTo>
                  <a:pt x="136" y="56"/>
                </a:lnTo>
                <a:close/>
                <a:moveTo>
                  <a:pt x="168" y="0"/>
                </a:moveTo>
                <a:cubicBezTo>
                  <a:pt x="40" y="0"/>
                  <a:pt x="40" y="0"/>
                  <a:pt x="40" y="0"/>
                </a:cubicBezTo>
                <a:cubicBezTo>
                  <a:pt x="36" y="0"/>
                  <a:pt x="32" y="4"/>
                  <a:pt x="32" y="8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2"/>
                  <a:pt x="34" y="24"/>
                  <a:pt x="36" y="24"/>
                </a:cubicBezTo>
                <a:cubicBezTo>
                  <a:pt x="38" y="24"/>
                  <a:pt x="40" y="22"/>
                  <a:pt x="40" y="20"/>
                </a:cubicBezTo>
                <a:cubicBezTo>
                  <a:pt x="40" y="8"/>
                  <a:pt x="40" y="8"/>
                  <a:pt x="40" y="8"/>
                </a:cubicBezTo>
                <a:cubicBezTo>
                  <a:pt x="168" y="8"/>
                  <a:pt x="168" y="8"/>
                  <a:pt x="168" y="8"/>
                </a:cubicBezTo>
                <a:cubicBezTo>
                  <a:pt x="168" y="104"/>
                  <a:pt x="168" y="104"/>
                  <a:pt x="168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4" y="104"/>
                  <a:pt x="152" y="106"/>
                  <a:pt x="152" y="108"/>
                </a:cubicBezTo>
                <a:cubicBezTo>
                  <a:pt x="152" y="110"/>
                  <a:pt x="154" y="112"/>
                  <a:pt x="156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72" y="112"/>
                  <a:pt x="176" y="108"/>
                  <a:pt x="176" y="104"/>
                </a:cubicBezTo>
                <a:cubicBezTo>
                  <a:pt x="176" y="8"/>
                  <a:pt x="176" y="8"/>
                  <a:pt x="176" y="8"/>
                </a:cubicBezTo>
                <a:cubicBezTo>
                  <a:pt x="176" y="4"/>
                  <a:pt x="172" y="0"/>
                  <a:pt x="168" y="0"/>
                </a:cubicBezTo>
              </a:path>
            </a:pathLst>
          </a:custGeom>
          <a:solidFill>
            <a:srgbClr val="000058"/>
          </a:solidFill>
          <a:ln>
            <a:solidFill>
              <a:srgbClr val="080808"/>
            </a:solidFill>
          </a:ln>
          <a:extLst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6" name="Freeform 6">
            <a:extLst>
              <a:ext uri="{FF2B5EF4-FFF2-40B4-BE49-F238E27FC236}">
                <a16:creationId xmlns:a16="http://schemas.microsoft.com/office/drawing/2014/main" id="{5634B8C0-7804-4A48-89C4-A0378574DC2B}"/>
              </a:ext>
            </a:extLst>
          </p:cNvPr>
          <p:cNvSpPr>
            <a:spLocks noEditPoints="1"/>
          </p:cNvSpPr>
          <p:nvPr/>
        </p:nvSpPr>
        <p:spPr bwMode="auto">
          <a:xfrm>
            <a:off x="55871" y="2626923"/>
            <a:ext cx="889863" cy="802077"/>
          </a:xfrm>
          <a:custGeom>
            <a:avLst/>
            <a:gdLst>
              <a:gd name="T0" fmla="*/ 100 w 176"/>
              <a:gd name="T1" fmla="*/ 120 h 144"/>
              <a:gd name="T2" fmla="*/ 116 w 176"/>
              <a:gd name="T3" fmla="*/ 120 h 144"/>
              <a:gd name="T4" fmla="*/ 120 w 176"/>
              <a:gd name="T5" fmla="*/ 116 h 144"/>
              <a:gd name="T6" fmla="*/ 120 w 176"/>
              <a:gd name="T7" fmla="*/ 100 h 144"/>
              <a:gd name="T8" fmla="*/ 116 w 176"/>
              <a:gd name="T9" fmla="*/ 96 h 144"/>
              <a:gd name="T10" fmla="*/ 100 w 176"/>
              <a:gd name="T11" fmla="*/ 96 h 144"/>
              <a:gd name="T12" fmla="*/ 96 w 176"/>
              <a:gd name="T13" fmla="*/ 100 h 144"/>
              <a:gd name="T14" fmla="*/ 96 w 176"/>
              <a:gd name="T15" fmla="*/ 116 h 144"/>
              <a:gd name="T16" fmla="*/ 100 w 176"/>
              <a:gd name="T17" fmla="*/ 120 h 144"/>
              <a:gd name="T18" fmla="*/ 28 w 176"/>
              <a:gd name="T19" fmla="*/ 104 h 144"/>
              <a:gd name="T20" fmla="*/ 76 w 176"/>
              <a:gd name="T21" fmla="*/ 104 h 144"/>
              <a:gd name="T22" fmla="*/ 80 w 176"/>
              <a:gd name="T23" fmla="*/ 100 h 144"/>
              <a:gd name="T24" fmla="*/ 76 w 176"/>
              <a:gd name="T25" fmla="*/ 96 h 144"/>
              <a:gd name="T26" fmla="*/ 28 w 176"/>
              <a:gd name="T27" fmla="*/ 96 h 144"/>
              <a:gd name="T28" fmla="*/ 24 w 176"/>
              <a:gd name="T29" fmla="*/ 100 h 144"/>
              <a:gd name="T30" fmla="*/ 28 w 176"/>
              <a:gd name="T31" fmla="*/ 104 h 144"/>
              <a:gd name="T32" fmla="*/ 28 w 176"/>
              <a:gd name="T33" fmla="*/ 120 h 144"/>
              <a:gd name="T34" fmla="*/ 60 w 176"/>
              <a:gd name="T35" fmla="*/ 120 h 144"/>
              <a:gd name="T36" fmla="*/ 64 w 176"/>
              <a:gd name="T37" fmla="*/ 116 h 144"/>
              <a:gd name="T38" fmla="*/ 60 w 176"/>
              <a:gd name="T39" fmla="*/ 112 h 144"/>
              <a:gd name="T40" fmla="*/ 28 w 176"/>
              <a:gd name="T41" fmla="*/ 112 h 144"/>
              <a:gd name="T42" fmla="*/ 24 w 176"/>
              <a:gd name="T43" fmla="*/ 116 h 144"/>
              <a:gd name="T44" fmla="*/ 28 w 176"/>
              <a:gd name="T45" fmla="*/ 120 h 144"/>
              <a:gd name="T46" fmla="*/ 136 w 176"/>
              <a:gd name="T47" fmla="*/ 32 h 144"/>
              <a:gd name="T48" fmla="*/ 8 w 176"/>
              <a:gd name="T49" fmla="*/ 32 h 144"/>
              <a:gd name="T50" fmla="*/ 0 w 176"/>
              <a:gd name="T51" fmla="*/ 40 h 144"/>
              <a:gd name="T52" fmla="*/ 0 w 176"/>
              <a:gd name="T53" fmla="*/ 136 h 144"/>
              <a:gd name="T54" fmla="*/ 8 w 176"/>
              <a:gd name="T55" fmla="*/ 144 h 144"/>
              <a:gd name="T56" fmla="*/ 136 w 176"/>
              <a:gd name="T57" fmla="*/ 144 h 144"/>
              <a:gd name="T58" fmla="*/ 144 w 176"/>
              <a:gd name="T59" fmla="*/ 136 h 144"/>
              <a:gd name="T60" fmla="*/ 144 w 176"/>
              <a:gd name="T61" fmla="*/ 40 h 144"/>
              <a:gd name="T62" fmla="*/ 136 w 176"/>
              <a:gd name="T63" fmla="*/ 32 h 144"/>
              <a:gd name="T64" fmla="*/ 136 w 176"/>
              <a:gd name="T65" fmla="*/ 136 h 144"/>
              <a:gd name="T66" fmla="*/ 8 w 176"/>
              <a:gd name="T67" fmla="*/ 136 h 144"/>
              <a:gd name="T68" fmla="*/ 8 w 176"/>
              <a:gd name="T69" fmla="*/ 80 h 144"/>
              <a:gd name="T70" fmla="*/ 136 w 176"/>
              <a:gd name="T71" fmla="*/ 80 h 144"/>
              <a:gd name="T72" fmla="*/ 136 w 176"/>
              <a:gd name="T73" fmla="*/ 136 h 144"/>
              <a:gd name="T74" fmla="*/ 136 w 176"/>
              <a:gd name="T75" fmla="*/ 56 h 144"/>
              <a:gd name="T76" fmla="*/ 8 w 176"/>
              <a:gd name="T77" fmla="*/ 56 h 144"/>
              <a:gd name="T78" fmla="*/ 8 w 176"/>
              <a:gd name="T79" fmla="*/ 40 h 144"/>
              <a:gd name="T80" fmla="*/ 136 w 176"/>
              <a:gd name="T81" fmla="*/ 40 h 144"/>
              <a:gd name="T82" fmla="*/ 136 w 176"/>
              <a:gd name="T83" fmla="*/ 56 h 144"/>
              <a:gd name="T84" fmla="*/ 168 w 176"/>
              <a:gd name="T85" fmla="*/ 0 h 144"/>
              <a:gd name="T86" fmla="*/ 40 w 176"/>
              <a:gd name="T87" fmla="*/ 0 h 144"/>
              <a:gd name="T88" fmla="*/ 32 w 176"/>
              <a:gd name="T89" fmla="*/ 8 h 144"/>
              <a:gd name="T90" fmla="*/ 32 w 176"/>
              <a:gd name="T91" fmla="*/ 20 h 144"/>
              <a:gd name="T92" fmla="*/ 36 w 176"/>
              <a:gd name="T93" fmla="*/ 24 h 144"/>
              <a:gd name="T94" fmla="*/ 40 w 176"/>
              <a:gd name="T95" fmla="*/ 20 h 144"/>
              <a:gd name="T96" fmla="*/ 40 w 176"/>
              <a:gd name="T97" fmla="*/ 8 h 144"/>
              <a:gd name="T98" fmla="*/ 168 w 176"/>
              <a:gd name="T99" fmla="*/ 8 h 144"/>
              <a:gd name="T100" fmla="*/ 168 w 176"/>
              <a:gd name="T101" fmla="*/ 104 h 144"/>
              <a:gd name="T102" fmla="*/ 156 w 176"/>
              <a:gd name="T103" fmla="*/ 104 h 144"/>
              <a:gd name="T104" fmla="*/ 152 w 176"/>
              <a:gd name="T105" fmla="*/ 108 h 144"/>
              <a:gd name="T106" fmla="*/ 156 w 176"/>
              <a:gd name="T107" fmla="*/ 112 h 144"/>
              <a:gd name="T108" fmla="*/ 168 w 176"/>
              <a:gd name="T109" fmla="*/ 112 h 144"/>
              <a:gd name="T110" fmla="*/ 176 w 176"/>
              <a:gd name="T111" fmla="*/ 104 h 144"/>
              <a:gd name="T112" fmla="*/ 176 w 176"/>
              <a:gd name="T113" fmla="*/ 8 h 144"/>
              <a:gd name="T114" fmla="*/ 168 w 176"/>
              <a:gd name="T11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6" h="144">
                <a:moveTo>
                  <a:pt x="100" y="120"/>
                </a:moveTo>
                <a:cubicBezTo>
                  <a:pt x="116" y="120"/>
                  <a:pt x="116" y="120"/>
                  <a:pt x="116" y="120"/>
                </a:cubicBezTo>
                <a:cubicBezTo>
                  <a:pt x="118" y="120"/>
                  <a:pt x="120" y="118"/>
                  <a:pt x="120" y="116"/>
                </a:cubicBezTo>
                <a:cubicBezTo>
                  <a:pt x="120" y="100"/>
                  <a:pt x="120" y="100"/>
                  <a:pt x="120" y="100"/>
                </a:cubicBezTo>
                <a:cubicBezTo>
                  <a:pt x="120" y="98"/>
                  <a:pt x="118" y="96"/>
                  <a:pt x="116" y="96"/>
                </a:cubicBezTo>
                <a:cubicBezTo>
                  <a:pt x="100" y="96"/>
                  <a:pt x="100" y="96"/>
                  <a:pt x="100" y="96"/>
                </a:cubicBezTo>
                <a:cubicBezTo>
                  <a:pt x="98" y="96"/>
                  <a:pt x="96" y="98"/>
                  <a:pt x="96" y="100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6" y="118"/>
                  <a:pt x="98" y="120"/>
                  <a:pt x="100" y="120"/>
                </a:cubicBezTo>
                <a:moveTo>
                  <a:pt x="28" y="104"/>
                </a:moveTo>
                <a:cubicBezTo>
                  <a:pt x="76" y="104"/>
                  <a:pt x="76" y="104"/>
                  <a:pt x="76" y="104"/>
                </a:cubicBezTo>
                <a:cubicBezTo>
                  <a:pt x="78" y="104"/>
                  <a:pt x="80" y="102"/>
                  <a:pt x="80" y="100"/>
                </a:cubicBezTo>
                <a:cubicBezTo>
                  <a:pt x="80" y="98"/>
                  <a:pt x="78" y="96"/>
                  <a:pt x="76" y="96"/>
                </a:cubicBezTo>
                <a:cubicBezTo>
                  <a:pt x="28" y="96"/>
                  <a:pt x="28" y="96"/>
                  <a:pt x="28" y="96"/>
                </a:cubicBezTo>
                <a:cubicBezTo>
                  <a:pt x="26" y="96"/>
                  <a:pt x="24" y="98"/>
                  <a:pt x="24" y="100"/>
                </a:cubicBezTo>
                <a:cubicBezTo>
                  <a:pt x="24" y="102"/>
                  <a:pt x="26" y="104"/>
                  <a:pt x="28" y="104"/>
                </a:cubicBezTo>
                <a:moveTo>
                  <a:pt x="28" y="120"/>
                </a:moveTo>
                <a:cubicBezTo>
                  <a:pt x="60" y="120"/>
                  <a:pt x="60" y="120"/>
                  <a:pt x="60" y="120"/>
                </a:cubicBezTo>
                <a:cubicBezTo>
                  <a:pt x="62" y="120"/>
                  <a:pt x="64" y="118"/>
                  <a:pt x="64" y="116"/>
                </a:cubicBezTo>
                <a:cubicBezTo>
                  <a:pt x="64" y="114"/>
                  <a:pt x="62" y="112"/>
                  <a:pt x="60" y="112"/>
                </a:cubicBezTo>
                <a:cubicBezTo>
                  <a:pt x="28" y="112"/>
                  <a:pt x="28" y="112"/>
                  <a:pt x="28" y="112"/>
                </a:cubicBezTo>
                <a:cubicBezTo>
                  <a:pt x="26" y="112"/>
                  <a:pt x="24" y="114"/>
                  <a:pt x="24" y="116"/>
                </a:cubicBezTo>
                <a:cubicBezTo>
                  <a:pt x="24" y="118"/>
                  <a:pt x="26" y="120"/>
                  <a:pt x="28" y="120"/>
                </a:cubicBezTo>
                <a:moveTo>
                  <a:pt x="136" y="32"/>
                </a:moveTo>
                <a:cubicBezTo>
                  <a:pt x="8" y="32"/>
                  <a:pt x="8" y="32"/>
                  <a:pt x="8" y="32"/>
                </a:cubicBezTo>
                <a:cubicBezTo>
                  <a:pt x="4" y="32"/>
                  <a:pt x="0" y="36"/>
                  <a:pt x="0" y="40"/>
                </a:cubicBezTo>
                <a:cubicBezTo>
                  <a:pt x="0" y="136"/>
                  <a:pt x="0" y="136"/>
                  <a:pt x="0" y="136"/>
                </a:cubicBezTo>
                <a:cubicBezTo>
                  <a:pt x="0" y="140"/>
                  <a:pt x="4" y="144"/>
                  <a:pt x="8" y="144"/>
                </a:cubicBezTo>
                <a:cubicBezTo>
                  <a:pt x="136" y="144"/>
                  <a:pt x="136" y="144"/>
                  <a:pt x="136" y="144"/>
                </a:cubicBezTo>
                <a:cubicBezTo>
                  <a:pt x="140" y="144"/>
                  <a:pt x="144" y="140"/>
                  <a:pt x="144" y="136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6"/>
                  <a:pt x="140" y="32"/>
                  <a:pt x="136" y="32"/>
                </a:cubicBezTo>
                <a:moveTo>
                  <a:pt x="136" y="136"/>
                </a:moveTo>
                <a:cubicBezTo>
                  <a:pt x="8" y="136"/>
                  <a:pt x="8" y="136"/>
                  <a:pt x="8" y="136"/>
                </a:cubicBezTo>
                <a:cubicBezTo>
                  <a:pt x="8" y="80"/>
                  <a:pt x="8" y="80"/>
                  <a:pt x="8" y="80"/>
                </a:cubicBezTo>
                <a:cubicBezTo>
                  <a:pt x="136" y="80"/>
                  <a:pt x="136" y="80"/>
                  <a:pt x="136" y="80"/>
                </a:cubicBezTo>
                <a:lnTo>
                  <a:pt x="136" y="136"/>
                </a:lnTo>
                <a:close/>
                <a:moveTo>
                  <a:pt x="136" y="56"/>
                </a:moveTo>
                <a:cubicBezTo>
                  <a:pt x="8" y="56"/>
                  <a:pt x="8" y="56"/>
                  <a:pt x="8" y="56"/>
                </a:cubicBezTo>
                <a:cubicBezTo>
                  <a:pt x="8" y="40"/>
                  <a:pt x="8" y="40"/>
                  <a:pt x="8" y="40"/>
                </a:cubicBezTo>
                <a:cubicBezTo>
                  <a:pt x="136" y="40"/>
                  <a:pt x="136" y="40"/>
                  <a:pt x="136" y="40"/>
                </a:cubicBezTo>
                <a:lnTo>
                  <a:pt x="136" y="56"/>
                </a:lnTo>
                <a:close/>
                <a:moveTo>
                  <a:pt x="168" y="0"/>
                </a:moveTo>
                <a:cubicBezTo>
                  <a:pt x="40" y="0"/>
                  <a:pt x="40" y="0"/>
                  <a:pt x="40" y="0"/>
                </a:cubicBezTo>
                <a:cubicBezTo>
                  <a:pt x="36" y="0"/>
                  <a:pt x="32" y="4"/>
                  <a:pt x="32" y="8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2"/>
                  <a:pt x="34" y="24"/>
                  <a:pt x="36" y="24"/>
                </a:cubicBezTo>
                <a:cubicBezTo>
                  <a:pt x="38" y="24"/>
                  <a:pt x="40" y="22"/>
                  <a:pt x="40" y="20"/>
                </a:cubicBezTo>
                <a:cubicBezTo>
                  <a:pt x="40" y="8"/>
                  <a:pt x="40" y="8"/>
                  <a:pt x="40" y="8"/>
                </a:cubicBezTo>
                <a:cubicBezTo>
                  <a:pt x="168" y="8"/>
                  <a:pt x="168" y="8"/>
                  <a:pt x="168" y="8"/>
                </a:cubicBezTo>
                <a:cubicBezTo>
                  <a:pt x="168" y="104"/>
                  <a:pt x="168" y="104"/>
                  <a:pt x="168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4" y="104"/>
                  <a:pt x="152" y="106"/>
                  <a:pt x="152" y="108"/>
                </a:cubicBezTo>
                <a:cubicBezTo>
                  <a:pt x="152" y="110"/>
                  <a:pt x="154" y="112"/>
                  <a:pt x="156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72" y="112"/>
                  <a:pt x="176" y="108"/>
                  <a:pt x="176" y="104"/>
                </a:cubicBezTo>
                <a:cubicBezTo>
                  <a:pt x="176" y="8"/>
                  <a:pt x="176" y="8"/>
                  <a:pt x="176" y="8"/>
                </a:cubicBezTo>
                <a:cubicBezTo>
                  <a:pt x="176" y="4"/>
                  <a:pt x="172" y="0"/>
                  <a:pt x="168" y="0"/>
                </a:cubicBezTo>
              </a:path>
            </a:pathLst>
          </a:custGeom>
          <a:solidFill>
            <a:srgbClr val="000058"/>
          </a:solidFill>
          <a:ln>
            <a:solidFill>
              <a:srgbClr val="080808"/>
            </a:solidFill>
          </a:ln>
          <a:extLst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id="{5634B8C0-7804-4A48-89C4-A0378574DC2B}"/>
              </a:ext>
            </a:extLst>
          </p:cNvPr>
          <p:cNvSpPr>
            <a:spLocks noEditPoints="1"/>
          </p:cNvSpPr>
          <p:nvPr/>
        </p:nvSpPr>
        <p:spPr bwMode="auto">
          <a:xfrm>
            <a:off x="55871" y="4835168"/>
            <a:ext cx="889863" cy="802077"/>
          </a:xfrm>
          <a:custGeom>
            <a:avLst/>
            <a:gdLst>
              <a:gd name="T0" fmla="*/ 100 w 176"/>
              <a:gd name="T1" fmla="*/ 120 h 144"/>
              <a:gd name="T2" fmla="*/ 116 w 176"/>
              <a:gd name="T3" fmla="*/ 120 h 144"/>
              <a:gd name="T4" fmla="*/ 120 w 176"/>
              <a:gd name="T5" fmla="*/ 116 h 144"/>
              <a:gd name="T6" fmla="*/ 120 w 176"/>
              <a:gd name="T7" fmla="*/ 100 h 144"/>
              <a:gd name="T8" fmla="*/ 116 w 176"/>
              <a:gd name="T9" fmla="*/ 96 h 144"/>
              <a:gd name="T10" fmla="*/ 100 w 176"/>
              <a:gd name="T11" fmla="*/ 96 h 144"/>
              <a:gd name="T12" fmla="*/ 96 w 176"/>
              <a:gd name="T13" fmla="*/ 100 h 144"/>
              <a:gd name="T14" fmla="*/ 96 w 176"/>
              <a:gd name="T15" fmla="*/ 116 h 144"/>
              <a:gd name="T16" fmla="*/ 100 w 176"/>
              <a:gd name="T17" fmla="*/ 120 h 144"/>
              <a:gd name="T18" fmla="*/ 28 w 176"/>
              <a:gd name="T19" fmla="*/ 104 h 144"/>
              <a:gd name="T20" fmla="*/ 76 w 176"/>
              <a:gd name="T21" fmla="*/ 104 h 144"/>
              <a:gd name="T22" fmla="*/ 80 w 176"/>
              <a:gd name="T23" fmla="*/ 100 h 144"/>
              <a:gd name="T24" fmla="*/ 76 w 176"/>
              <a:gd name="T25" fmla="*/ 96 h 144"/>
              <a:gd name="T26" fmla="*/ 28 w 176"/>
              <a:gd name="T27" fmla="*/ 96 h 144"/>
              <a:gd name="T28" fmla="*/ 24 w 176"/>
              <a:gd name="T29" fmla="*/ 100 h 144"/>
              <a:gd name="T30" fmla="*/ 28 w 176"/>
              <a:gd name="T31" fmla="*/ 104 h 144"/>
              <a:gd name="T32" fmla="*/ 28 w 176"/>
              <a:gd name="T33" fmla="*/ 120 h 144"/>
              <a:gd name="T34" fmla="*/ 60 w 176"/>
              <a:gd name="T35" fmla="*/ 120 h 144"/>
              <a:gd name="T36" fmla="*/ 64 w 176"/>
              <a:gd name="T37" fmla="*/ 116 h 144"/>
              <a:gd name="T38" fmla="*/ 60 w 176"/>
              <a:gd name="T39" fmla="*/ 112 h 144"/>
              <a:gd name="T40" fmla="*/ 28 w 176"/>
              <a:gd name="T41" fmla="*/ 112 h 144"/>
              <a:gd name="T42" fmla="*/ 24 w 176"/>
              <a:gd name="T43" fmla="*/ 116 h 144"/>
              <a:gd name="T44" fmla="*/ 28 w 176"/>
              <a:gd name="T45" fmla="*/ 120 h 144"/>
              <a:gd name="T46" fmla="*/ 136 w 176"/>
              <a:gd name="T47" fmla="*/ 32 h 144"/>
              <a:gd name="T48" fmla="*/ 8 w 176"/>
              <a:gd name="T49" fmla="*/ 32 h 144"/>
              <a:gd name="T50" fmla="*/ 0 w 176"/>
              <a:gd name="T51" fmla="*/ 40 h 144"/>
              <a:gd name="T52" fmla="*/ 0 w 176"/>
              <a:gd name="T53" fmla="*/ 136 h 144"/>
              <a:gd name="T54" fmla="*/ 8 w 176"/>
              <a:gd name="T55" fmla="*/ 144 h 144"/>
              <a:gd name="T56" fmla="*/ 136 w 176"/>
              <a:gd name="T57" fmla="*/ 144 h 144"/>
              <a:gd name="T58" fmla="*/ 144 w 176"/>
              <a:gd name="T59" fmla="*/ 136 h 144"/>
              <a:gd name="T60" fmla="*/ 144 w 176"/>
              <a:gd name="T61" fmla="*/ 40 h 144"/>
              <a:gd name="T62" fmla="*/ 136 w 176"/>
              <a:gd name="T63" fmla="*/ 32 h 144"/>
              <a:gd name="T64" fmla="*/ 136 w 176"/>
              <a:gd name="T65" fmla="*/ 136 h 144"/>
              <a:gd name="T66" fmla="*/ 8 w 176"/>
              <a:gd name="T67" fmla="*/ 136 h 144"/>
              <a:gd name="T68" fmla="*/ 8 w 176"/>
              <a:gd name="T69" fmla="*/ 80 h 144"/>
              <a:gd name="T70" fmla="*/ 136 w 176"/>
              <a:gd name="T71" fmla="*/ 80 h 144"/>
              <a:gd name="T72" fmla="*/ 136 w 176"/>
              <a:gd name="T73" fmla="*/ 136 h 144"/>
              <a:gd name="T74" fmla="*/ 136 w 176"/>
              <a:gd name="T75" fmla="*/ 56 h 144"/>
              <a:gd name="T76" fmla="*/ 8 w 176"/>
              <a:gd name="T77" fmla="*/ 56 h 144"/>
              <a:gd name="T78" fmla="*/ 8 w 176"/>
              <a:gd name="T79" fmla="*/ 40 h 144"/>
              <a:gd name="T80" fmla="*/ 136 w 176"/>
              <a:gd name="T81" fmla="*/ 40 h 144"/>
              <a:gd name="T82" fmla="*/ 136 w 176"/>
              <a:gd name="T83" fmla="*/ 56 h 144"/>
              <a:gd name="T84" fmla="*/ 168 w 176"/>
              <a:gd name="T85" fmla="*/ 0 h 144"/>
              <a:gd name="T86" fmla="*/ 40 w 176"/>
              <a:gd name="T87" fmla="*/ 0 h 144"/>
              <a:gd name="T88" fmla="*/ 32 w 176"/>
              <a:gd name="T89" fmla="*/ 8 h 144"/>
              <a:gd name="T90" fmla="*/ 32 w 176"/>
              <a:gd name="T91" fmla="*/ 20 h 144"/>
              <a:gd name="T92" fmla="*/ 36 w 176"/>
              <a:gd name="T93" fmla="*/ 24 h 144"/>
              <a:gd name="T94" fmla="*/ 40 w 176"/>
              <a:gd name="T95" fmla="*/ 20 h 144"/>
              <a:gd name="T96" fmla="*/ 40 w 176"/>
              <a:gd name="T97" fmla="*/ 8 h 144"/>
              <a:gd name="T98" fmla="*/ 168 w 176"/>
              <a:gd name="T99" fmla="*/ 8 h 144"/>
              <a:gd name="T100" fmla="*/ 168 w 176"/>
              <a:gd name="T101" fmla="*/ 104 h 144"/>
              <a:gd name="T102" fmla="*/ 156 w 176"/>
              <a:gd name="T103" fmla="*/ 104 h 144"/>
              <a:gd name="T104" fmla="*/ 152 w 176"/>
              <a:gd name="T105" fmla="*/ 108 h 144"/>
              <a:gd name="T106" fmla="*/ 156 w 176"/>
              <a:gd name="T107" fmla="*/ 112 h 144"/>
              <a:gd name="T108" fmla="*/ 168 w 176"/>
              <a:gd name="T109" fmla="*/ 112 h 144"/>
              <a:gd name="T110" fmla="*/ 176 w 176"/>
              <a:gd name="T111" fmla="*/ 104 h 144"/>
              <a:gd name="T112" fmla="*/ 176 w 176"/>
              <a:gd name="T113" fmla="*/ 8 h 144"/>
              <a:gd name="T114" fmla="*/ 168 w 176"/>
              <a:gd name="T11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6" h="144">
                <a:moveTo>
                  <a:pt x="100" y="120"/>
                </a:moveTo>
                <a:cubicBezTo>
                  <a:pt x="116" y="120"/>
                  <a:pt x="116" y="120"/>
                  <a:pt x="116" y="120"/>
                </a:cubicBezTo>
                <a:cubicBezTo>
                  <a:pt x="118" y="120"/>
                  <a:pt x="120" y="118"/>
                  <a:pt x="120" y="116"/>
                </a:cubicBezTo>
                <a:cubicBezTo>
                  <a:pt x="120" y="100"/>
                  <a:pt x="120" y="100"/>
                  <a:pt x="120" y="100"/>
                </a:cubicBezTo>
                <a:cubicBezTo>
                  <a:pt x="120" y="98"/>
                  <a:pt x="118" y="96"/>
                  <a:pt x="116" y="96"/>
                </a:cubicBezTo>
                <a:cubicBezTo>
                  <a:pt x="100" y="96"/>
                  <a:pt x="100" y="96"/>
                  <a:pt x="100" y="96"/>
                </a:cubicBezTo>
                <a:cubicBezTo>
                  <a:pt x="98" y="96"/>
                  <a:pt x="96" y="98"/>
                  <a:pt x="96" y="100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6" y="118"/>
                  <a:pt x="98" y="120"/>
                  <a:pt x="100" y="120"/>
                </a:cubicBezTo>
                <a:moveTo>
                  <a:pt x="28" y="104"/>
                </a:moveTo>
                <a:cubicBezTo>
                  <a:pt x="76" y="104"/>
                  <a:pt x="76" y="104"/>
                  <a:pt x="76" y="104"/>
                </a:cubicBezTo>
                <a:cubicBezTo>
                  <a:pt x="78" y="104"/>
                  <a:pt x="80" y="102"/>
                  <a:pt x="80" y="100"/>
                </a:cubicBezTo>
                <a:cubicBezTo>
                  <a:pt x="80" y="98"/>
                  <a:pt x="78" y="96"/>
                  <a:pt x="76" y="96"/>
                </a:cubicBezTo>
                <a:cubicBezTo>
                  <a:pt x="28" y="96"/>
                  <a:pt x="28" y="96"/>
                  <a:pt x="28" y="96"/>
                </a:cubicBezTo>
                <a:cubicBezTo>
                  <a:pt x="26" y="96"/>
                  <a:pt x="24" y="98"/>
                  <a:pt x="24" y="100"/>
                </a:cubicBezTo>
                <a:cubicBezTo>
                  <a:pt x="24" y="102"/>
                  <a:pt x="26" y="104"/>
                  <a:pt x="28" y="104"/>
                </a:cubicBezTo>
                <a:moveTo>
                  <a:pt x="28" y="120"/>
                </a:moveTo>
                <a:cubicBezTo>
                  <a:pt x="60" y="120"/>
                  <a:pt x="60" y="120"/>
                  <a:pt x="60" y="120"/>
                </a:cubicBezTo>
                <a:cubicBezTo>
                  <a:pt x="62" y="120"/>
                  <a:pt x="64" y="118"/>
                  <a:pt x="64" y="116"/>
                </a:cubicBezTo>
                <a:cubicBezTo>
                  <a:pt x="64" y="114"/>
                  <a:pt x="62" y="112"/>
                  <a:pt x="60" y="112"/>
                </a:cubicBezTo>
                <a:cubicBezTo>
                  <a:pt x="28" y="112"/>
                  <a:pt x="28" y="112"/>
                  <a:pt x="28" y="112"/>
                </a:cubicBezTo>
                <a:cubicBezTo>
                  <a:pt x="26" y="112"/>
                  <a:pt x="24" y="114"/>
                  <a:pt x="24" y="116"/>
                </a:cubicBezTo>
                <a:cubicBezTo>
                  <a:pt x="24" y="118"/>
                  <a:pt x="26" y="120"/>
                  <a:pt x="28" y="120"/>
                </a:cubicBezTo>
                <a:moveTo>
                  <a:pt x="136" y="32"/>
                </a:moveTo>
                <a:cubicBezTo>
                  <a:pt x="8" y="32"/>
                  <a:pt x="8" y="32"/>
                  <a:pt x="8" y="32"/>
                </a:cubicBezTo>
                <a:cubicBezTo>
                  <a:pt x="4" y="32"/>
                  <a:pt x="0" y="36"/>
                  <a:pt x="0" y="40"/>
                </a:cubicBezTo>
                <a:cubicBezTo>
                  <a:pt x="0" y="136"/>
                  <a:pt x="0" y="136"/>
                  <a:pt x="0" y="136"/>
                </a:cubicBezTo>
                <a:cubicBezTo>
                  <a:pt x="0" y="140"/>
                  <a:pt x="4" y="144"/>
                  <a:pt x="8" y="144"/>
                </a:cubicBezTo>
                <a:cubicBezTo>
                  <a:pt x="136" y="144"/>
                  <a:pt x="136" y="144"/>
                  <a:pt x="136" y="144"/>
                </a:cubicBezTo>
                <a:cubicBezTo>
                  <a:pt x="140" y="144"/>
                  <a:pt x="144" y="140"/>
                  <a:pt x="144" y="136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6"/>
                  <a:pt x="140" y="32"/>
                  <a:pt x="136" y="32"/>
                </a:cubicBezTo>
                <a:moveTo>
                  <a:pt x="136" y="136"/>
                </a:moveTo>
                <a:cubicBezTo>
                  <a:pt x="8" y="136"/>
                  <a:pt x="8" y="136"/>
                  <a:pt x="8" y="136"/>
                </a:cubicBezTo>
                <a:cubicBezTo>
                  <a:pt x="8" y="80"/>
                  <a:pt x="8" y="80"/>
                  <a:pt x="8" y="80"/>
                </a:cubicBezTo>
                <a:cubicBezTo>
                  <a:pt x="136" y="80"/>
                  <a:pt x="136" y="80"/>
                  <a:pt x="136" y="80"/>
                </a:cubicBezTo>
                <a:lnTo>
                  <a:pt x="136" y="136"/>
                </a:lnTo>
                <a:close/>
                <a:moveTo>
                  <a:pt x="136" y="56"/>
                </a:moveTo>
                <a:cubicBezTo>
                  <a:pt x="8" y="56"/>
                  <a:pt x="8" y="56"/>
                  <a:pt x="8" y="56"/>
                </a:cubicBezTo>
                <a:cubicBezTo>
                  <a:pt x="8" y="40"/>
                  <a:pt x="8" y="40"/>
                  <a:pt x="8" y="40"/>
                </a:cubicBezTo>
                <a:cubicBezTo>
                  <a:pt x="136" y="40"/>
                  <a:pt x="136" y="40"/>
                  <a:pt x="136" y="40"/>
                </a:cubicBezTo>
                <a:lnTo>
                  <a:pt x="136" y="56"/>
                </a:lnTo>
                <a:close/>
                <a:moveTo>
                  <a:pt x="168" y="0"/>
                </a:moveTo>
                <a:cubicBezTo>
                  <a:pt x="40" y="0"/>
                  <a:pt x="40" y="0"/>
                  <a:pt x="40" y="0"/>
                </a:cubicBezTo>
                <a:cubicBezTo>
                  <a:pt x="36" y="0"/>
                  <a:pt x="32" y="4"/>
                  <a:pt x="32" y="8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2"/>
                  <a:pt x="34" y="24"/>
                  <a:pt x="36" y="24"/>
                </a:cubicBezTo>
                <a:cubicBezTo>
                  <a:pt x="38" y="24"/>
                  <a:pt x="40" y="22"/>
                  <a:pt x="40" y="20"/>
                </a:cubicBezTo>
                <a:cubicBezTo>
                  <a:pt x="40" y="8"/>
                  <a:pt x="40" y="8"/>
                  <a:pt x="40" y="8"/>
                </a:cubicBezTo>
                <a:cubicBezTo>
                  <a:pt x="168" y="8"/>
                  <a:pt x="168" y="8"/>
                  <a:pt x="168" y="8"/>
                </a:cubicBezTo>
                <a:cubicBezTo>
                  <a:pt x="168" y="104"/>
                  <a:pt x="168" y="104"/>
                  <a:pt x="168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4" y="104"/>
                  <a:pt x="152" y="106"/>
                  <a:pt x="152" y="108"/>
                </a:cubicBezTo>
                <a:cubicBezTo>
                  <a:pt x="152" y="110"/>
                  <a:pt x="154" y="112"/>
                  <a:pt x="156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72" y="112"/>
                  <a:pt x="176" y="108"/>
                  <a:pt x="176" y="104"/>
                </a:cubicBezTo>
                <a:cubicBezTo>
                  <a:pt x="176" y="8"/>
                  <a:pt x="176" y="8"/>
                  <a:pt x="176" y="8"/>
                </a:cubicBezTo>
                <a:cubicBezTo>
                  <a:pt x="176" y="4"/>
                  <a:pt x="172" y="0"/>
                  <a:pt x="168" y="0"/>
                </a:cubicBezTo>
              </a:path>
            </a:pathLst>
          </a:custGeom>
          <a:solidFill>
            <a:srgbClr val="000058"/>
          </a:solidFill>
          <a:ln>
            <a:solidFill>
              <a:srgbClr val="080808"/>
            </a:solidFill>
          </a:ln>
          <a:extLst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03446" y="452670"/>
            <a:ext cx="2784309" cy="802077"/>
          </a:xfrm>
          <a:prstGeom prst="roundRect">
            <a:avLst/>
          </a:prstGeom>
          <a:solidFill>
            <a:srgbClr val="D5FFFF"/>
          </a:solidFill>
          <a:ln>
            <a:solidFill>
              <a:srgbClr val="080808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001A"/>
                </a:solidFill>
              </a:rPr>
              <a:t>HR (</a:t>
            </a:r>
            <a:r>
              <a:rPr lang="ru-RU" sz="2000" b="1" dirty="0">
                <a:solidFill>
                  <a:srgbClr val="00001A"/>
                </a:solidFill>
              </a:rPr>
              <a:t>УПРАВЛЕНИЕ ПЕРСОНАЛОМ)</a:t>
            </a:r>
            <a:endParaRPr lang="ru-RU" sz="2000" dirty="0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103446" y="1508787"/>
            <a:ext cx="2784309" cy="802077"/>
          </a:xfrm>
          <a:prstGeom prst="roundRect">
            <a:avLst/>
          </a:prstGeom>
          <a:solidFill>
            <a:srgbClr val="D5FFFF"/>
          </a:solidFill>
          <a:ln>
            <a:solidFill>
              <a:srgbClr val="080808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001A"/>
                </a:solidFill>
              </a:rPr>
              <a:t>ЛИДЕРСТВО И </a:t>
            </a:r>
            <a:r>
              <a:rPr lang="ru-RU" sz="2000" b="1" dirty="0" smtClean="0">
                <a:solidFill>
                  <a:srgbClr val="00001A"/>
                </a:solidFill>
              </a:rPr>
              <a:t>ОРГАНИЗАЦИОННОЕ </a:t>
            </a:r>
            <a:r>
              <a:rPr lang="ru-RU" sz="2000" b="1" dirty="0">
                <a:solidFill>
                  <a:srgbClr val="00001A"/>
                </a:solidFill>
              </a:rPr>
              <a:t>ПОВЕДЕНИЕ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55871" y="1316765"/>
            <a:ext cx="11992791" cy="62019"/>
          </a:xfrm>
          <a:prstGeom prst="line">
            <a:avLst/>
          </a:prstGeom>
          <a:ln>
            <a:solidFill>
              <a:srgbClr val="00005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55871" y="2403892"/>
            <a:ext cx="11992791" cy="62019"/>
          </a:xfrm>
          <a:prstGeom prst="line">
            <a:avLst/>
          </a:prstGeom>
          <a:ln>
            <a:solidFill>
              <a:srgbClr val="00005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41050" y="3559003"/>
            <a:ext cx="11992791" cy="62019"/>
          </a:xfrm>
          <a:prstGeom prst="line">
            <a:avLst/>
          </a:prstGeom>
          <a:ln>
            <a:solidFill>
              <a:srgbClr val="00005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34262" y="4680121"/>
            <a:ext cx="11992791" cy="62019"/>
          </a:xfrm>
          <a:prstGeom prst="line">
            <a:avLst/>
          </a:prstGeom>
          <a:ln>
            <a:solidFill>
              <a:srgbClr val="00005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55871" y="5736239"/>
            <a:ext cx="11992791" cy="62019"/>
          </a:xfrm>
          <a:prstGeom prst="line">
            <a:avLst/>
          </a:prstGeom>
          <a:ln>
            <a:solidFill>
              <a:srgbClr val="00005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4129006" y="435999"/>
            <a:ext cx="2351037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accent3"/>
                </a:solidFill>
              </a:rPr>
              <a:t>HRM как фундаментальный компонент конкурентоспособности и эффективности и </a:t>
            </a:r>
            <a:r>
              <a:rPr lang="ru-RU" sz="1200" dirty="0" err="1">
                <a:solidFill>
                  <a:schemeClr val="accent3"/>
                </a:solidFill>
              </a:rPr>
              <a:t>орг-ии</a:t>
            </a:r>
            <a:endParaRPr lang="ru-RU" sz="1200" dirty="0">
              <a:solidFill>
                <a:schemeClr val="accent3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129006" y="1508787"/>
            <a:ext cx="2351037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accent3"/>
                </a:solidFill>
              </a:rPr>
              <a:t>Базисная научная дисциплина о причинах и факторах поведения людей в организации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7245683" y="360323"/>
            <a:ext cx="4864903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100" dirty="0">
                <a:solidFill>
                  <a:schemeClr val="accent3"/>
                </a:solidFill>
              </a:rPr>
              <a:t>- определение каждой из основных функций и процессов стратегического управления персоналом </a:t>
            </a:r>
          </a:p>
          <a:p>
            <a:pPr algn="just"/>
            <a:r>
              <a:rPr lang="ru-RU" sz="1100" dirty="0">
                <a:solidFill>
                  <a:schemeClr val="accent3"/>
                </a:solidFill>
              </a:rPr>
              <a:t>- ознакомление с широким спектром источников привлечения и найма талантов и соответствующих методов трудоустройства</a:t>
            </a:r>
          </a:p>
          <a:p>
            <a:pPr algn="just"/>
            <a:r>
              <a:rPr lang="ru-RU" sz="1100" dirty="0">
                <a:solidFill>
                  <a:schemeClr val="accent3"/>
                </a:solidFill>
              </a:rPr>
              <a:t>- изучение процессов обучения и развития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7279766" y="1502874"/>
            <a:ext cx="4864903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100" dirty="0">
                <a:solidFill>
                  <a:schemeClr val="accent3"/>
                </a:solidFill>
              </a:rPr>
              <a:t>- определение и диагностирования уровня организационной культуры</a:t>
            </a:r>
          </a:p>
          <a:p>
            <a:pPr algn="just"/>
            <a:r>
              <a:rPr lang="ru-RU" sz="1100" dirty="0">
                <a:solidFill>
                  <a:schemeClr val="accent3"/>
                </a:solidFill>
              </a:rPr>
              <a:t>- навыки анализа внутриорганизационных процессов</a:t>
            </a:r>
          </a:p>
          <a:p>
            <a:pPr algn="just"/>
            <a:r>
              <a:rPr lang="ru-RU" sz="1100" dirty="0">
                <a:solidFill>
                  <a:schemeClr val="accent3"/>
                </a:solidFill>
              </a:rPr>
              <a:t>- навыки оценки поведения членов организации</a:t>
            </a:r>
          </a:p>
          <a:p>
            <a:pPr algn="just"/>
            <a:r>
              <a:rPr lang="ru-RU" sz="1100" dirty="0">
                <a:solidFill>
                  <a:schemeClr val="accent3"/>
                </a:solidFill>
              </a:rPr>
              <a:t>- навыки управления командной работой </a:t>
            </a:r>
          </a:p>
          <a:p>
            <a:pPr algn="just"/>
            <a:r>
              <a:rPr lang="ru-RU" sz="1100" dirty="0">
                <a:solidFill>
                  <a:schemeClr val="accent3"/>
                </a:solidFill>
              </a:rPr>
              <a:t>- навыки управления организационной культурой</a:t>
            </a:r>
          </a:p>
        </p:txBody>
      </p:sp>
      <p:pic>
        <p:nvPicPr>
          <p:cNvPr id="67" name="Рисунок 6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431" y="240778"/>
            <a:ext cx="531940" cy="531940"/>
          </a:xfrm>
          <a:prstGeom prst="rect">
            <a:avLst/>
          </a:prstGeom>
        </p:spPr>
      </p:pic>
      <p:pic>
        <p:nvPicPr>
          <p:cNvPr id="68" name="Рисунок 6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517" y="1317831"/>
            <a:ext cx="531940" cy="531940"/>
          </a:xfrm>
          <a:prstGeom prst="rect">
            <a:avLst/>
          </a:prstGeom>
        </p:spPr>
      </p:pic>
      <p:sp>
        <p:nvSpPr>
          <p:cNvPr id="38" name="Скругленный прямоугольник 37"/>
          <p:cNvSpPr/>
          <p:nvPr/>
        </p:nvSpPr>
        <p:spPr>
          <a:xfrm>
            <a:off x="1103446" y="5925932"/>
            <a:ext cx="2784309" cy="802077"/>
          </a:xfrm>
          <a:prstGeom prst="roundRect">
            <a:avLst/>
          </a:prstGeom>
          <a:solidFill>
            <a:srgbClr val="D5FFFF"/>
          </a:solidFill>
          <a:ln>
            <a:solidFill>
              <a:srgbClr val="080808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001A"/>
                </a:solidFill>
              </a:rPr>
              <a:t>УПРАВЛЕНЧЕСКИЙ ФИНАНСОВЫЙ УЧЕТ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4129006" y="5910782"/>
            <a:ext cx="2351037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6"/>
              </a:buClr>
            </a:pPr>
            <a:r>
              <a:rPr lang="ru-RU" sz="1200" dirty="0">
                <a:solidFill>
                  <a:schemeClr val="accent3"/>
                </a:solidFill>
              </a:rPr>
              <a:t>Объединение ключевых понятий экономики, бухгалтерского учета и финансов</a:t>
            </a:r>
            <a:endParaRPr lang="en-ID" sz="1200" dirty="0">
              <a:solidFill>
                <a:schemeClr val="accent3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7288385" y="5953436"/>
            <a:ext cx="4864903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indent="118530" algn="just">
              <a:buFontTx/>
              <a:buChar char="-"/>
            </a:pPr>
            <a:r>
              <a:rPr lang="ru-RU" sz="1200" dirty="0">
                <a:solidFill>
                  <a:schemeClr val="accent3"/>
                </a:solidFill>
              </a:rPr>
              <a:t>определение значения оценки возможных бизнес-стратегий, реализуемых колледжами</a:t>
            </a:r>
          </a:p>
          <a:p>
            <a:pPr indent="118530" algn="just">
              <a:buFontTx/>
              <a:buChar char="-"/>
            </a:pPr>
            <a:r>
              <a:rPr lang="ru-RU" sz="1200" dirty="0">
                <a:solidFill>
                  <a:schemeClr val="accent3"/>
                </a:solidFill>
              </a:rPr>
              <a:t>определение общего качества информации финансовой отчетности, предоставляемой колледжами</a:t>
            </a:r>
          </a:p>
          <a:p>
            <a:pPr algn="just"/>
            <a:endParaRPr lang="ru-RU" sz="1067" dirty="0">
              <a:solidFill>
                <a:schemeClr val="tx1"/>
              </a:solidFill>
            </a:endParaRP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5870" y="5671892"/>
            <a:ext cx="531940" cy="531940"/>
          </a:xfrm>
          <a:prstGeom prst="rect">
            <a:avLst/>
          </a:prstGeom>
        </p:spPr>
      </p:pic>
      <p:sp>
        <p:nvSpPr>
          <p:cNvPr id="45" name="Freeform 6">
            <a:extLst>
              <a:ext uri="{FF2B5EF4-FFF2-40B4-BE49-F238E27FC236}">
                <a16:creationId xmlns:a16="http://schemas.microsoft.com/office/drawing/2014/main" id="{5634B8C0-7804-4A48-89C4-A0378574DC2B}"/>
              </a:ext>
            </a:extLst>
          </p:cNvPr>
          <p:cNvSpPr>
            <a:spLocks noEditPoints="1"/>
          </p:cNvSpPr>
          <p:nvPr/>
        </p:nvSpPr>
        <p:spPr bwMode="auto">
          <a:xfrm>
            <a:off x="55871" y="3824973"/>
            <a:ext cx="889863" cy="802077"/>
          </a:xfrm>
          <a:custGeom>
            <a:avLst/>
            <a:gdLst>
              <a:gd name="T0" fmla="*/ 100 w 176"/>
              <a:gd name="T1" fmla="*/ 120 h 144"/>
              <a:gd name="T2" fmla="*/ 116 w 176"/>
              <a:gd name="T3" fmla="*/ 120 h 144"/>
              <a:gd name="T4" fmla="*/ 120 w 176"/>
              <a:gd name="T5" fmla="*/ 116 h 144"/>
              <a:gd name="T6" fmla="*/ 120 w 176"/>
              <a:gd name="T7" fmla="*/ 100 h 144"/>
              <a:gd name="T8" fmla="*/ 116 w 176"/>
              <a:gd name="T9" fmla="*/ 96 h 144"/>
              <a:gd name="T10" fmla="*/ 100 w 176"/>
              <a:gd name="T11" fmla="*/ 96 h 144"/>
              <a:gd name="T12" fmla="*/ 96 w 176"/>
              <a:gd name="T13" fmla="*/ 100 h 144"/>
              <a:gd name="T14" fmla="*/ 96 w 176"/>
              <a:gd name="T15" fmla="*/ 116 h 144"/>
              <a:gd name="T16" fmla="*/ 100 w 176"/>
              <a:gd name="T17" fmla="*/ 120 h 144"/>
              <a:gd name="T18" fmla="*/ 28 w 176"/>
              <a:gd name="T19" fmla="*/ 104 h 144"/>
              <a:gd name="T20" fmla="*/ 76 w 176"/>
              <a:gd name="T21" fmla="*/ 104 h 144"/>
              <a:gd name="T22" fmla="*/ 80 w 176"/>
              <a:gd name="T23" fmla="*/ 100 h 144"/>
              <a:gd name="T24" fmla="*/ 76 w 176"/>
              <a:gd name="T25" fmla="*/ 96 h 144"/>
              <a:gd name="T26" fmla="*/ 28 w 176"/>
              <a:gd name="T27" fmla="*/ 96 h 144"/>
              <a:gd name="T28" fmla="*/ 24 w 176"/>
              <a:gd name="T29" fmla="*/ 100 h 144"/>
              <a:gd name="T30" fmla="*/ 28 w 176"/>
              <a:gd name="T31" fmla="*/ 104 h 144"/>
              <a:gd name="T32" fmla="*/ 28 w 176"/>
              <a:gd name="T33" fmla="*/ 120 h 144"/>
              <a:gd name="T34" fmla="*/ 60 w 176"/>
              <a:gd name="T35" fmla="*/ 120 h 144"/>
              <a:gd name="T36" fmla="*/ 64 w 176"/>
              <a:gd name="T37" fmla="*/ 116 h 144"/>
              <a:gd name="T38" fmla="*/ 60 w 176"/>
              <a:gd name="T39" fmla="*/ 112 h 144"/>
              <a:gd name="T40" fmla="*/ 28 w 176"/>
              <a:gd name="T41" fmla="*/ 112 h 144"/>
              <a:gd name="T42" fmla="*/ 24 w 176"/>
              <a:gd name="T43" fmla="*/ 116 h 144"/>
              <a:gd name="T44" fmla="*/ 28 w 176"/>
              <a:gd name="T45" fmla="*/ 120 h 144"/>
              <a:gd name="T46" fmla="*/ 136 w 176"/>
              <a:gd name="T47" fmla="*/ 32 h 144"/>
              <a:gd name="T48" fmla="*/ 8 w 176"/>
              <a:gd name="T49" fmla="*/ 32 h 144"/>
              <a:gd name="T50" fmla="*/ 0 w 176"/>
              <a:gd name="T51" fmla="*/ 40 h 144"/>
              <a:gd name="T52" fmla="*/ 0 w 176"/>
              <a:gd name="T53" fmla="*/ 136 h 144"/>
              <a:gd name="T54" fmla="*/ 8 w 176"/>
              <a:gd name="T55" fmla="*/ 144 h 144"/>
              <a:gd name="T56" fmla="*/ 136 w 176"/>
              <a:gd name="T57" fmla="*/ 144 h 144"/>
              <a:gd name="T58" fmla="*/ 144 w 176"/>
              <a:gd name="T59" fmla="*/ 136 h 144"/>
              <a:gd name="T60" fmla="*/ 144 w 176"/>
              <a:gd name="T61" fmla="*/ 40 h 144"/>
              <a:gd name="T62" fmla="*/ 136 w 176"/>
              <a:gd name="T63" fmla="*/ 32 h 144"/>
              <a:gd name="T64" fmla="*/ 136 w 176"/>
              <a:gd name="T65" fmla="*/ 136 h 144"/>
              <a:gd name="T66" fmla="*/ 8 w 176"/>
              <a:gd name="T67" fmla="*/ 136 h 144"/>
              <a:gd name="T68" fmla="*/ 8 w 176"/>
              <a:gd name="T69" fmla="*/ 80 h 144"/>
              <a:gd name="T70" fmla="*/ 136 w 176"/>
              <a:gd name="T71" fmla="*/ 80 h 144"/>
              <a:gd name="T72" fmla="*/ 136 w 176"/>
              <a:gd name="T73" fmla="*/ 136 h 144"/>
              <a:gd name="T74" fmla="*/ 136 w 176"/>
              <a:gd name="T75" fmla="*/ 56 h 144"/>
              <a:gd name="T76" fmla="*/ 8 w 176"/>
              <a:gd name="T77" fmla="*/ 56 h 144"/>
              <a:gd name="T78" fmla="*/ 8 w 176"/>
              <a:gd name="T79" fmla="*/ 40 h 144"/>
              <a:gd name="T80" fmla="*/ 136 w 176"/>
              <a:gd name="T81" fmla="*/ 40 h 144"/>
              <a:gd name="T82" fmla="*/ 136 w 176"/>
              <a:gd name="T83" fmla="*/ 56 h 144"/>
              <a:gd name="T84" fmla="*/ 168 w 176"/>
              <a:gd name="T85" fmla="*/ 0 h 144"/>
              <a:gd name="T86" fmla="*/ 40 w 176"/>
              <a:gd name="T87" fmla="*/ 0 h 144"/>
              <a:gd name="T88" fmla="*/ 32 w 176"/>
              <a:gd name="T89" fmla="*/ 8 h 144"/>
              <a:gd name="T90" fmla="*/ 32 w 176"/>
              <a:gd name="T91" fmla="*/ 20 h 144"/>
              <a:gd name="T92" fmla="*/ 36 w 176"/>
              <a:gd name="T93" fmla="*/ 24 h 144"/>
              <a:gd name="T94" fmla="*/ 40 w 176"/>
              <a:gd name="T95" fmla="*/ 20 h 144"/>
              <a:gd name="T96" fmla="*/ 40 w 176"/>
              <a:gd name="T97" fmla="*/ 8 h 144"/>
              <a:gd name="T98" fmla="*/ 168 w 176"/>
              <a:gd name="T99" fmla="*/ 8 h 144"/>
              <a:gd name="T100" fmla="*/ 168 w 176"/>
              <a:gd name="T101" fmla="*/ 104 h 144"/>
              <a:gd name="T102" fmla="*/ 156 w 176"/>
              <a:gd name="T103" fmla="*/ 104 h 144"/>
              <a:gd name="T104" fmla="*/ 152 w 176"/>
              <a:gd name="T105" fmla="*/ 108 h 144"/>
              <a:gd name="T106" fmla="*/ 156 w 176"/>
              <a:gd name="T107" fmla="*/ 112 h 144"/>
              <a:gd name="T108" fmla="*/ 168 w 176"/>
              <a:gd name="T109" fmla="*/ 112 h 144"/>
              <a:gd name="T110" fmla="*/ 176 w 176"/>
              <a:gd name="T111" fmla="*/ 104 h 144"/>
              <a:gd name="T112" fmla="*/ 176 w 176"/>
              <a:gd name="T113" fmla="*/ 8 h 144"/>
              <a:gd name="T114" fmla="*/ 168 w 176"/>
              <a:gd name="T11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6" h="144">
                <a:moveTo>
                  <a:pt x="100" y="120"/>
                </a:moveTo>
                <a:cubicBezTo>
                  <a:pt x="116" y="120"/>
                  <a:pt x="116" y="120"/>
                  <a:pt x="116" y="120"/>
                </a:cubicBezTo>
                <a:cubicBezTo>
                  <a:pt x="118" y="120"/>
                  <a:pt x="120" y="118"/>
                  <a:pt x="120" y="116"/>
                </a:cubicBezTo>
                <a:cubicBezTo>
                  <a:pt x="120" y="100"/>
                  <a:pt x="120" y="100"/>
                  <a:pt x="120" y="100"/>
                </a:cubicBezTo>
                <a:cubicBezTo>
                  <a:pt x="120" y="98"/>
                  <a:pt x="118" y="96"/>
                  <a:pt x="116" y="96"/>
                </a:cubicBezTo>
                <a:cubicBezTo>
                  <a:pt x="100" y="96"/>
                  <a:pt x="100" y="96"/>
                  <a:pt x="100" y="96"/>
                </a:cubicBezTo>
                <a:cubicBezTo>
                  <a:pt x="98" y="96"/>
                  <a:pt x="96" y="98"/>
                  <a:pt x="96" y="100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6" y="118"/>
                  <a:pt x="98" y="120"/>
                  <a:pt x="100" y="120"/>
                </a:cubicBezTo>
                <a:moveTo>
                  <a:pt x="28" y="104"/>
                </a:moveTo>
                <a:cubicBezTo>
                  <a:pt x="76" y="104"/>
                  <a:pt x="76" y="104"/>
                  <a:pt x="76" y="104"/>
                </a:cubicBezTo>
                <a:cubicBezTo>
                  <a:pt x="78" y="104"/>
                  <a:pt x="80" y="102"/>
                  <a:pt x="80" y="100"/>
                </a:cubicBezTo>
                <a:cubicBezTo>
                  <a:pt x="80" y="98"/>
                  <a:pt x="78" y="96"/>
                  <a:pt x="76" y="96"/>
                </a:cubicBezTo>
                <a:cubicBezTo>
                  <a:pt x="28" y="96"/>
                  <a:pt x="28" y="96"/>
                  <a:pt x="28" y="96"/>
                </a:cubicBezTo>
                <a:cubicBezTo>
                  <a:pt x="26" y="96"/>
                  <a:pt x="24" y="98"/>
                  <a:pt x="24" y="100"/>
                </a:cubicBezTo>
                <a:cubicBezTo>
                  <a:pt x="24" y="102"/>
                  <a:pt x="26" y="104"/>
                  <a:pt x="28" y="104"/>
                </a:cubicBezTo>
                <a:moveTo>
                  <a:pt x="28" y="120"/>
                </a:moveTo>
                <a:cubicBezTo>
                  <a:pt x="60" y="120"/>
                  <a:pt x="60" y="120"/>
                  <a:pt x="60" y="120"/>
                </a:cubicBezTo>
                <a:cubicBezTo>
                  <a:pt x="62" y="120"/>
                  <a:pt x="64" y="118"/>
                  <a:pt x="64" y="116"/>
                </a:cubicBezTo>
                <a:cubicBezTo>
                  <a:pt x="64" y="114"/>
                  <a:pt x="62" y="112"/>
                  <a:pt x="60" y="112"/>
                </a:cubicBezTo>
                <a:cubicBezTo>
                  <a:pt x="28" y="112"/>
                  <a:pt x="28" y="112"/>
                  <a:pt x="28" y="112"/>
                </a:cubicBezTo>
                <a:cubicBezTo>
                  <a:pt x="26" y="112"/>
                  <a:pt x="24" y="114"/>
                  <a:pt x="24" y="116"/>
                </a:cubicBezTo>
                <a:cubicBezTo>
                  <a:pt x="24" y="118"/>
                  <a:pt x="26" y="120"/>
                  <a:pt x="28" y="120"/>
                </a:cubicBezTo>
                <a:moveTo>
                  <a:pt x="136" y="32"/>
                </a:moveTo>
                <a:cubicBezTo>
                  <a:pt x="8" y="32"/>
                  <a:pt x="8" y="32"/>
                  <a:pt x="8" y="32"/>
                </a:cubicBezTo>
                <a:cubicBezTo>
                  <a:pt x="4" y="32"/>
                  <a:pt x="0" y="36"/>
                  <a:pt x="0" y="40"/>
                </a:cubicBezTo>
                <a:cubicBezTo>
                  <a:pt x="0" y="136"/>
                  <a:pt x="0" y="136"/>
                  <a:pt x="0" y="136"/>
                </a:cubicBezTo>
                <a:cubicBezTo>
                  <a:pt x="0" y="140"/>
                  <a:pt x="4" y="144"/>
                  <a:pt x="8" y="144"/>
                </a:cubicBezTo>
                <a:cubicBezTo>
                  <a:pt x="136" y="144"/>
                  <a:pt x="136" y="144"/>
                  <a:pt x="136" y="144"/>
                </a:cubicBezTo>
                <a:cubicBezTo>
                  <a:pt x="140" y="144"/>
                  <a:pt x="144" y="140"/>
                  <a:pt x="144" y="136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6"/>
                  <a:pt x="140" y="32"/>
                  <a:pt x="136" y="32"/>
                </a:cubicBezTo>
                <a:moveTo>
                  <a:pt x="136" y="136"/>
                </a:moveTo>
                <a:cubicBezTo>
                  <a:pt x="8" y="136"/>
                  <a:pt x="8" y="136"/>
                  <a:pt x="8" y="136"/>
                </a:cubicBezTo>
                <a:cubicBezTo>
                  <a:pt x="8" y="80"/>
                  <a:pt x="8" y="80"/>
                  <a:pt x="8" y="80"/>
                </a:cubicBezTo>
                <a:cubicBezTo>
                  <a:pt x="136" y="80"/>
                  <a:pt x="136" y="80"/>
                  <a:pt x="136" y="80"/>
                </a:cubicBezTo>
                <a:lnTo>
                  <a:pt x="136" y="136"/>
                </a:lnTo>
                <a:close/>
                <a:moveTo>
                  <a:pt x="136" y="56"/>
                </a:moveTo>
                <a:cubicBezTo>
                  <a:pt x="8" y="56"/>
                  <a:pt x="8" y="56"/>
                  <a:pt x="8" y="56"/>
                </a:cubicBezTo>
                <a:cubicBezTo>
                  <a:pt x="8" y="40"/>
                  <a:pt x="8" y="40"/>
                  <a:pt x="8" y="40"/>
                </a:cubicBezTo>
                <a:cubicBezTo>
                  <a:pt x="136" y="40"/>
                  <a:pt x="136" y="40"/>
                  <a:pt x="136" y="40"/>
                </a:cubicBezTo>
                <a:lnTo>
                  <a:pt x="136" y="56"/>
                </a:lnTo>
                <a:close/>
                <a:moveTo>
                  <a:pt x="168" y="0"/>
                </a:moveTo>
                <a:cubicBezTo>
                  <a:pt x="40" y="0"/>
                  <a:pt x="40" y="0"/>
                  <a:pt x="40" y="0"/>
                </a:cubicBezTo>
                <a:cubicBezTo>
                  <a:pt x="36" y="0"/>
                  <a:pt x="32" y="4"/>
                  <a:pt x="32" y="8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2"/>
                  <a:pt x="34" y="24"/>
                  <a:pt x="36" y="24"/>
                </a:cubicBezTo>
                <a:cubicBezTo>
                  <a:pt x="38" y="24"/>
                  <a:pt x="40" y="22"/>
                  <a:pt x="40" y="20"/>
                </a:cubicBezTo>
                <a:cubicBezTo>
                  <a:pt x="40" y="8"/>
                  <a:pt x="40" y="8"/>
                  <a:pt x="40" y="8"/>
                </a:cubicBezTo>
                <a:cubicBezTo>
                  <a:pt x="168" y="8"/>
                  <a:pt x="168" y="8"/>
                  <a:pt x="168" y="8"/>
                </a:cubicBezTo>
                <a:cubicBezTo>
                  <a:pt x="168" y="104"/>
                  <a:pt x="168" y="104"/>
                  <a:pt x="168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4" y="104"/>
                  <a:pt x="152" y="106"/>
                  <a:pt x="152" y="108"/>
                </a:cubicBezTo>
                <a:cubicBezTo>
                  <a:pt x="152" y="110"/>
                  <a:pt x="154" y="112"/>
                  <a:pt x="156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72" y="112"/>
                  <a:pt x="176" y="108"/>
                  <a:pt x="176" y="104"/>
                </a:cubicBezTo>
                <a:cubicBezTo>
                  <a:pt x="176" y="8"/>
                  <a:pt x="176" y="8"/>
                  <a:pt x="176" y="8"/>
                </a:cubicBezTo>
                <a:cubicBezTo>
                  <a:pt x="176" y="4"/>
                  <a:pt x="172" y="0"/>
                  <a:pt x="168" y="0"/>
                </a:cubicBezTo>
              </a:path>
            </a:pathLst>
          </a:custGeom>
          <a:solidFill>
            <a:srgbClr val="000058"/>
          </a:solidFill>
          <a:ln>
            <a:solidFill>
              <a:srgbClr val="080808"/>
            </a:solidFill>
          </a:ln>
          <a:extLst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6" name="Freeform 6">
            <a:extLst>
              <a:ext uri="{FF2B5EF4-FFF2-40B4-BE49-F238E27FC236}">
                <a16:creationId xmlns:a16="http://schemas.microsoft.com/office/drawing/2014/main" id="{5634B8C0-7804-4A48-89C4-A0378574DC2B}"/>
              </a:ext>
            </a:extLst>
          </p:cNvPr>
          <p:cNvSpPr>
            <a:spLocks noEditPoints="1"/>
          </p:cNvSpPr>
          <p:nvPr/>
        </p:nvSpPr>
        <p:spPr bwMode="auto">
          <a:xfrm>
            <a:off x="58481" y="5960118"/>
            <a:ext cx="889863" cy="802077"/>
          </a:xfrm>
          <a:custGeom>
            <a:avLst/>
            <a:gdLst>
              <a:gd name="T0" fmla="*/ 100 w 176"/>
              <a:gd name="T1" fmla="*/ 120 h 144"/>
              <a:gd name="T2" fmla="*/ 116 w 176"/>
              <a:gd name="T3" fmla="*/ 120 h 144"/>
              <a:gd name="T4" fmla="*/ 120 w 176"/>
              <a:gd name="T5" fmla="*/ 116 h 144"/>
              <a:gd name="T6" fmla="*/ 120 w 176"/>
              <a:gd name="T7" fmla="*/ 100 h 144"/>
              <a:gd name="T8" fmla="*/ 116 w 176"/>
              <a:gd name="T9" fmla="*/ 96 h 144"/>
              <a:gd name="T10" fmla="*/ 100 w 176"/>
              <a:gd name="T11" fmla="*/ 96 h 144"/>
              <a:gd name="T12" fmla="*/ 96 w 176"/>
              <a:gd name="T13" fmla="*/ 100 h 144"/>
              <a:gd name="T14" fmla="*/ 96 w 176"/>
              <a:gd name="T15" fmla="*/ 116 h 144"/>
              <a:gd name="T16" fmla="*/ 100 w 176"/>
              <a:gd name="T17" fmla="*/ 120 h 144"/>
              <a:gd name="T18" fmla="*/ 28 w 176"/>
              <a:gd name="T19" fmla="*/ 104 h 144"/>
              <a:gd name="T20" fmla="*/ 76 w 176"/>
              <a:gd name="T21" fmla="*/ 104 h 144"/>
              <a:gd name="T22" fmla="*/ 80 w 176"/>
              <a:gd name="T23" fmla="*/ 100 h 144"/>
              <a:gd name="T24" fmla="*/ 76 w 176"/>
              <a:gd name="T25" fmla="*/ 96 h 144"/>
              <a:gd name="T26" fmla="*/ 28 w 176"/>
              <a:gd name="T27" fmla="*/ 96 h 144"/>
              <a:gd name="T28" fmla="*/ 24 w 176"/>
              <a:gd name="T29" fmla="*/ 100 h 144"/>
              <a:gd name="T30" fmla="*/ 28 w 176"/>
              <a:gd name="T31" fmla="*/ 104 h 144"/>
              <a:gd name="T32" fmla="*/ 28 w 176"/>
              <a:gd name="T33" fmla="*/ 120 h 144"/>
              <a:gd name="T34" fmla="*/ 60 w 176"/>
              <a:gd name="T35" fmla="*/ 120 h 144"/>
              <a:gd name="T36" fmla="*/ 64 w 176"/>
              <a:gd name="T37" fmla="*/ 116 h 144"/>
              <a:gd name="T38" fmla="*/ 60 w 176"/>
              <a:gd name="T39" fmla="*/ 112 h 144"/>
              <a:gd name="T40" fmla="*/ 28 w 176"/>
              <a:gd name="T41" fmla="*/ 112 h 144"/>
              <a:gd name="T42" fmla="*/ 24 w 176"/>
              <a:gd name="T43" fmla="*/ 116 h 144"/>
              <a:gd name="T44" fmla="*/ 28 w 176"/>
              <a:gd name="T45" fmla="*/ 120 h 144"/>
              <a:gd name="T46" fmla="*/ 136 w 176"/>
              <a:gd name="T47" fmla="*/ 32 h 144"/>
              <a:gd name="T48" fmla="*/ 8 w 176"/>
              <a:gd name="T49" fmla="*/ 32 h 144"/>
              <a:gd name="T50" fmla="*/ 0 w 176"/>
              <a:gd name="T51" fmla="*/ 40 h 144"/>
              <a:gd name="T52" fmla="*/ 0 w 176"/>
              <a:gd name="T53" fmla="*/ 136 h 144"/>
              <a:gd name="T54" fmla="*/ 8 w 176"/>
              <a:gd name="T55" fmla="*/ 144 h 144"/>
              <a:gd name="T56" fmla="*/ 136 w 176"/>
              <a:gd name="T57" fmla="*/ 144 h 144"/>
              <a:gd name="T58" fmla="*/ 144 w 176"/>
              <a:gd name="T59" fmla="*/ 136 h 144"/>
              <a:gd name="T60" fmla="*/ 144 w 176"/>
              <a:gd name="T61" fmla="*/ 40 h 144"/>
              <a:gd name="T62" fmla="*/ 136 w 176"/>
              <a:gd name="T63" fmla="*/ 32 h 144"/>
              <a:gd name="T64" fmla="*/ 136 w 176"/>
              <a:gd name="T65" fmla="*/ 136 h 144"/>
              <a:gd name="T66" fmla="*/ 8 w 176"/>
              <a:gd name="T67" fmla="*/ 136 h 144"/>
              <a:gd name="T68" fmla="*/ 8 w 176"/>
              <a:gd name="T69" fmla="*/ 80 h 144"/>
              <a:gd name="T70" fmla="*/ 136 w 176"/>
              <a:gd name="T71" fmla="*/ 80 h 144"/>
              <a:gd name="T72" fmla="*/ 136 w 176"/>
              <a:gd name="T73" fmla="*/ 136 h 144"/>
              <a:gd name="T74" fmla="*/ 136 w 176"/>
              <a:gd name="T75" fmla="*/ 56 h 144"/>
              <a:gd name="T76" fmla="*/ 8 w 176"/>
              <a:gd name="T77" fmla="*/ 56 h 144"/>
              <a:gd name="T78" fmla="*/ 8 w 176"/>
              <a:gd name="T79" fmla="*/ 40 h 144"/>
              <a:gd name="T80" fmla="*/ 136 w 176"/>
              <a:gd name="T81" fmla="*/ 40 h 144"/>
              <a:gd name="T82" fmla="*/ 136 w 176"/>
              <a:gd name="T83" fmla="*/ 56 h 144"/>
              <a:gd name="T84" fmla="*/ 168 w 176"/>
              <a:gd name="T85" fmla="*/ 0 h 144"/>
              <a:gd name="T86" fmla="*/ 40 w 176"/>
              <a:gd name="T87" fmla="*/ 0 h 144"/>
              <a:gd name="T88" fmla="*/ 32 w 176"/>
              <a:gd name="T89" fmla="*/ 8 h 144"/>
              <a:gd name="T90" fmla="*/ 32 w 176"/>
              <a:gd name="T91" fmla="*/ 20 h 144"/>
              <a:gd name="T92" fmla="*/ 36 w 176"/>
              <a:gd name="T93" fmla="*/ 24 h 144"/>
              <a:gd name="T94" fmla="*/ 40 w 176"/>
              <a:gd name="T95" fmla="*/ 20 h 144"/>
              <a:gd name="T96" fmla="*/ 40 w 176"/>
              <a:gd name="T97" fmla="*/ 8 h 144"/>
              <a:gd name="T98" fmla="*/ 168 w 176"/>
              <a:gd name="T99" fmla="*/ 8 h 144"/>
              <a:gd name="T100" fmla="*/ 168 w 176"/>
              <a:gd name="T101" fmla="*/ 104 h 144"/>
              <a:gd name="T102" fmla="*/ 156 w 176"/>
              <a:gd name="T103" fmla="*/ 104 h 144"/>
              <a:gd name="T104" fmla="*/ 152 w 176"/>
              <a:gd name="T105" fmla="*/ 108 h 144"/>
              <a:gd name="T106" fmla="*/ 156 w 176"/>
              <a:gd name="T107" fmla="*/ 112 h 144"/>
              <a:gd name="T108" fmla="*/ 168 w 176"/>
              <a:gd name="T109" fmla="*/ 112 h 144"/>
              <a:gd name="T110" fmla="*/ 176 w 176"/>
              <a:gd name="T111" fmla="*/ 104 h 144"/>
              <a:gd name="T112" fmla="*/ 176 w 176"/>
              <a:gd name="T113" fmla="*/ 8 h 144"/>
              <a:gd name="T114" fmla="*/ 168 w 176"/>
              <a:gd name="T115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6" h="144">
                <a:moveTo>
                  <a:pt x="100" y="120"/>
                </a:moveTo>
                <a:cubicBezTo>
                  <a:pt x="116" y="120"/>
                  <a:pt x="116" y="120"/>
                  <a:pt x="116" y="120"/>
                </a:cubicBezTo>
                <a:cubicBezTo>
                  <a:pt x="118" y="120"/>
                  <a:pt x="120" y="118"/>
                  <a:pt x="120" y="116"/>
                </a:cubicBezTo>
                <a:cubicBezTo>
                  <a:pt x="120" y="100"/>
                  <a:pt x="120" y="100"/>
                  <a:pt x="120" y="100"/>
                </a:cubicBezTo>
                <a:cubicBezTo>
                  <a:pt x="120" y="98"/>
                  <a:pt x="118" y="96"/>
                  <a:pt x="116" y="96"/>
                </a:cubicBezTo>
                <a:cubicBezTo>
                  <a:pt x="100" y="96"/>
                  <a:pt x="100" y="96"/>
                  <a:pt x="100" y="96"/>
                </a:cubicBezTo>
                <a:cubicBezTo>
                  <a:pt x="98" y="96"/>
                  <a:pt x="96" y="98"/>
                  <a:pt x="96" y="100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6" y="118"/>
                  <a:pt x="98" y="120"/>
                  <a:pt x="100" y="120"/>
                </a:cubicBezTo>
                <a:moveTo>
                  <a:pt x="28" y="104"/>
                </a:moveTo>
                <a:cubicBezTo>
                  <a:pt x="76" y="104"/>
                  <a:pt x="76" y="104"/>
                  <a:pt x="76" y="104"/>
                </a:cubicBezTo>
                <a:cubicBezTo>
                  <a:pt x="78" y="104"/>
                  <a:pt x="80" y="102"/>
                  <a:pt x="80" y="100"/>
                </a:cubicBezTo>
                <a:cubicBezTo>
                  <a:pt x="80" y="98"/>
                  <a:pt x="78" y="96"/>
                  <a:pt x="76" y="96"/>
                </a:cubicBezTo>
                <a:cubicBezTo>
                  <a:pt x="28" y="96"/>
                  <a:pt x="28" y="96"/>
                  <a:pt x="28" y="96"/>
                </a:cubicBezTo>
                <a:cubicBezTo>
                  <a:pt x="26" y="96"/>
                  <a:pt x="24" y="98"/>
                  <a:pt x="24" y="100"/>
                </a:cubicBezTo>
                <a:cubicBezTo>
                  <a:pt x="24" y="102"/>
                  <a:pt x="26" y="104"/>
                  <a:pt x="28" y="104"/>
                </a:cubicBezTo>
                <a:moveTo>
                  <a:pt x="28" y="120"/>
                </a:moveTo>
                <a:cubicBezTo>
                  <a:pt x="60" y="120"/>
                  <a:pt x="60" y="120"/>
                  <a:pt x="60" y="120"/>
                </a:cubicBezTo>
                <a:cubicBezTo>
                  <a:pt x="62" y="120"/>
                  <a:pt x="64" y="118"/>
                  <a:pt x="64" y="116"/>
                </a:cubicBezTo>
                <a:cubicBezTo>
                  <a:pt x="64" y="114"/>
                  <a:pt x="62" y="112"/>
                  <a:pt x="60" y="112"/>
                </a:cubicBezTo>
                <a:cubicBezTo>
                  <a:pt x="28" y="112"/>
                  <a:pt x="28" y="112"/>
                  <a:pt x="28" y="112"/>
                </a:cubicBezTo>
                <a:cubicBezTo>
                  <a:pt x="26" y="112"/>
                  <a:pt x="24" y="114"/>
                  <a:pt x="24" y="116"/>
                </a:cubicBezTo>
                <a:cubicBezTo>
                  <a:pt x="24" y="118"/>
                  <a:pt x="26" y="120"/>
                  <a:pt x="28" y="120"/>
                </a:cubicBezTo>
                <a:moveTo>
                  <a:pt x="136" y="32"/>
                </a:moveTo>
                <a:cubicBezTo>
                  <a:pt x="8" y="32"/>
                  <a:pt x="8" y="32"/>
                  <a:pt x="8" y="32"/>
                </a:cubicBezTo>
                <a:cubicBezTo>
                  <a:pt x="4" y="32"/>
                  <a:pt x="0" y="36"/>
                  <a:pt x="0" y="40"/>
                </a:cubicBezTo>
                <a:cubicBezTo>
                  <a:pt x="0" y="136"/>
                  <a:pt x="0" y="136"/>
                  <a:pt x="0" y="136"/>
                </a:cubicBezTo>
                <a:cubicBezTo>
                  <a:pt x="0" y="140"/>
                  <a:pt x="4" y="144"/>
                  <a:pt x="8" y="144"/>
                </a:cubicBezTo>
                <a:cubicBezTo>
                  <a:pt x="136" y="144"/>
                  <a:pt x="136" y="144"/>
                  <a:pt x="136" y="144"/>
                </a:cubicBezTo>
                <a:cubicBezTo>
                  <a:pt x="140" y="144"/>
                  <a:pt x="144" y="140"/>
                  <a:pt x="144" y="136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6"/>
                  <a:pt x="140" y="32"/>
                  <a:pt x="136" y="32"/>
                </a:cubicBezTo>
                <a:moveTo>
                  <a:pt x="136" y="136"/>
                </a:moveTo>
                <a:cubicBezTo>
                  <a:pt x="8" y="136"/>
                  <a:pt x="8" y="136"/>
                  <a:pt x="8" y="136"/>
                </a:cubicBezTo>
                <a:cubicBezTo>
                  <a:pt x="8" y="80"/>
                  <a:pt x="8" y="80"/>
                  <a:pt x="8" y="80"/>
                </a:cubicBezTo>
                <a:cubicBezTo>
                  <a:pt x="136" y="80"/>
                  <a:pt x="136" y="80"/>
                  <a:pt x="136" y="80"/>
                </a:cubicBezTo>
                <a:lnTo>
                  <a:pt x="136" y="136"/>
                </a:lnTo>
                <a:close/>
                <a:moveTo>
                  <a:pt x="136" y="56"/>
                </a:moveTo>
                <a:cubicBezTo>
                  <a:pt x="8" y="56"/>
                  <a:pt x="8" y="56"/>
                  <a:pt x="8" y="56"/>
                </a:cubicBezTo>
                <a:cubicBezTo>
                  <a:pt x="8" y="40"/>
                  <a:pt x="8" y="40"/>
                  <a:pt x="8" y="40"/>
                </a:cubicBezTo>
                <a:cubicBezTo>
                  <a:pt x="136" y="40"/>
                  <a:pt x="136" y="40"/>
                  <a:pt x="136" y="40"/>
                </a:cubicBezTo>
                <a:lnTo>
                  <a:pt x="136" y="56"/>
                </a:lnTo>
                <a:close/>
                <a:moveTo>
                  <a:pt x="168" y="0"/>
                </a:moveTo>
                <a:cubicBezTo>
                  <a:pt x="40" y="0"/>
                  <a:pt x="40" y="0"/>
                  <a:pt x="40" y="0"/>
                </a:cubicBezTo>
                <a:cubicBezTo>
                  <a:pt x="36" y="0"/>
                  <a:pt x="32" y="4"/>
                  <a:pt x="32" y="8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2"/>
                  <a:pt x="34" y="24"/>
                  <a:pt x="36" y="24"/>
                </a:cubicBezTo>
                <a:cubicBezTo>
                  <a:pt x="38" y="24"/>
                  <a:pt x="40" y="22"/>
                  <a:pt x="40" y="20"/>
                </a:cubicBezTo>
                <a:cubicBezTo>
                  <a:pt x="40" y="8"/>
                  <a:pt x="40" y="8"/>
                  <a:pt x="40" y="8"/>
                </a:cubicBezTo>
                <a:cubicBezTo>
                  <a:pt x="168" y="8"/>
                  <a:pt x="168" y="8"/>
                  <a:pt x="168" y="8"/>
                </a:cubicBezTo>
                <a:cubicBezTo>
                  <a:pt x="168" y="104"/>
                  <a:pt x="168" y="104"/>
                  <a:pt x="168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4" y="104"/>
                  <a:pt x="152" y="106"/>
                  <a:pt x="152" y="108"/>
                </a:cubicBezTo>
                <a:cubicBezTo>
                  <a:pt x="152" y="110"/>
                  <a:pt x="154" y="112"/>
                  <a:pt x="156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72" y="112"/>
                  <a:pt x="176" y="108"/>
                  <a:pt x="176" y="104"/>
                </a:cubicBezTo>
                <a:cubicBezTo>
                  <a:pt x="176" y="8"/>
                  <a:pt x="176" y="8"/>
                  <a:pt x="176" y="8"/>
                </a:cubicBezTo>
                <a:cubicBezTo>
                  <a:pt x="176" y="4"/>
                  <a:pt x="172" y="0"/>
                  <a:pt x="168" y="0"/>
                </a:cubicBezTo>
              </a:path>
            </a:pathLst>
          </a:custGeom>
          <a:solidFill>
            <a:srgbClr val="000058"/>
          </a:solidFill>
          <a:ln>
            <a:solidFill>
              <a:srgbClr val="080808"/>
            </a:solidFill>
          </a:ln>
          <a:extLst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1062395" y="2627669"/>
            <a:ext cx="2784309" cy="802077"/>
          </a:xfrm>
          <a:prstGeom prst="roundRect">
            <a:avLst/>
          </a:prstGeom>
          <a:solidFill>
            <a:srgbClr val="D5FFFF"/>
          </a:solidFill>
          <a:ln>
            <a:solidFill>
              <a:srgbClr val="080808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001A"/>
                </a:solidFill>
              </a:rPr>
              <a:t>БРЕНД И СВЯЗИ С </a:t>
            </a:r>
            <a:r>
              <a:rPr lang="ru-RU" sz="2000" b="1" dirty="0" smtClean="0">
                <a:solidFill>
                  <a:srgbClr val="00001A"/>
                </a:solidFill>
              </a:rPr>
              <a:t>ОБЩЕСТВЕННОСТЬЮ</a:t>
            </a:r>
            <a:endParaRPr lang="ru-RU" sz="2000" b="1" dirty="0">
              <a:solidFill>
                <a:srgbClr val="00001A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4087955" y="2627670"/>
            <a:ext cx="2351037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accent3"/>
                </a:solidFill>
              </a:rPr>
              <a:t>Знакомство с новейшими технологиями и инструментами бренд-менеджмента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7240850" y="2572031"/>
            <a:ext cx="4864903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067" dirty="0">
                <a:solidFill>
                  <a:schemeClr val="accent3"/>
                </a:solidFill>
              </a:rPr>
              <a:t>- понимание значения </a:t>
            </a:r>
            <a:r>
              <a:rPr lang="ru-RU" sz="1067" dirty="0" err="1">
                <a:solidFill>
                  <a:schemeClr val="accent3"/>
                </a:solidFill>
              </a:rPr>
              <a:t>брендинга</a:t>
            </a:r>
            <a:r>
              <a:rPr lang="ru-RU" sz="1067" dirty="0">
                <a:solidFill>
                  <a:schemeClr val="accent3"/>
                </a:solidFill>
              </a:rPr>
              <a:t> для компании, </a:t>
            </a:r>
          </a:p>
          <a:p>
            <a:pPr algn="just"/>
            <a:r>
              <a:rPr lang="ru-RU" sz="1067" dirty="0">
                <a:solidFill>
                  <a:schemeClr val="accent3"/>
                </a:solidFill>
              </a:rPr>
              <a:t>- овладение знаний основы теории, психологии и социологии массовых коммуникаций, современных концепций и трендов бренд-коммуникаций</a:t>
            </a:r>
          </a:p>
          <a:p>
            <a:pPr algn="just"/>
            <a:r>
              <a:rPr lang="ru-RU" sz="1067" dirty="0">
                <a:solidFill>
                  <a:schemeClr val="accent3"/>
                </a:solidFill>
              </a:rPr>
              <a:t>- умение планировать и организовывать PR-кампании</a:t>
            </a:r>
          </a:p>
          <a:p>
            <a:pPr algn="just"/>
            <a:r>
              <a:rPr lang="ru-RU" sz="1067" dirty="0">
                <a:solidFill>
                  <a:schemeClr val="accent3"/>
                </a:solidFill>
              </a:rPr>
              <a:t>- создание мощных, уникальных и запоминающихся презентации</a:t>
            </a:r>
          </a:p>
        </p:txBody>
      </p:sp>
      <p:pic>
        <p:nvPicPr>
          <p:cNvPr id="77" name="Рисунок 7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776" y="2438631"/>
            <a:ext cx="531940" cy="531940"/>
          </a:xfrm>
          <a:prstGeom prst="rect">
            <a:avLst/>
          </a:prstGeom>
        </p:spPr>
      </p:pic>
      <p:sp>
        <p:nvSpPr>
          <p:cNvPr id="78" name="Скругленный прямоугольник 77"/>
          <p:cNvSpPr/>
          <p:nvPr/>
        </p:nvSpPr>
        <p:spPr>
          <a:xfrm>
            <a:off x="1103446" y="4869160"/>
            <a:ext cx="2784309" cy="802077"/>
          </a:xfrm>
          <a:prstGeom prst="roundRect">
            <a:avLst/>
          </a:prstGeom>
          <a:solidFill>
            <a:srgbClr val="D5FFFF"/>
          </a:solidFill>
          <a:ln>
            <a:solidFill>
              <a:srgbClr val="080808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001A"/>
                </a:solidFill>
              </a:rPr>
              <a:t>ИНВЕСТИЦИИ И КОРПОРАТИВНЫЕ ФИНАНСЫ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4129006" y="4869161"/>
            <a:ext cx="2351037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6"/>
              </a:buClr>
            </a:pPr>
            <a:r>
              <a:rPr lang="ru-RU" sz="1200" dirty="0">
                <a:solidFill>
                  <a:schemeClr val="accent3"/>
                </a:solidFill>
              </a:rPr>
              <a:t>Принятие решений по управлению, инвестированию и финансированию</a:t>
            </a:r>
          </a:p>
        </p:txBody>
      </p:sp>
      <p:sp>
        <p:nvSpPr>
          <p:cNvPr id="80" name="Прямоугольник 79"/>
          <p:cNvSpPr/>
          <p:nvPr/>
        </p:nvSpPr>
        <p:spPr>
          <a:xfrm>
            <a:off x="7281901" y="4813522"/>
            <a:ext cx="4864903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sz="1200" dirty="0">
                <a:solidFill>
                  <a:schemeClr val="accent3"/>
                </a:solidFill>
              </a:rPr>
              <a:t>- принятие обоснованных инвестиционных решений для колледжей</a:t>
            </a:r>
          </a:p>
          <a:p>
            <a:pPr lvl="0" algn="just"/>
            <a:r>
              <a:rPr lang="ru-RU" sz="1200" dirty="0">
                <a:solidFill>
                  <a:schemeClr val="accent3"/>
                </a:solidFill>
              </a:rPr>
              <a:t>- понимание рынка с фиксированным доходом </a:t>
            </a:r>
          </a:p>
          <a:p>
            <a:pPr lvl="0" algn="just"/>
            <a:r>
              <a:rPr lang="ru-RU" sz="1200" dirty="0">
                <a:solidFill>
                  <a:schemeClr val="accent3"/>
                </a:solidFill>
              </a:rPr>
              <a:t>- умение анализировать и оценивать бизнес колледжа</a:t>
            </a:r>
          </a:p>
        </p:txBody>
      </p:sp>
      <p:pic>
        <p:nvPicPr>
          <p:cNvPr id="81" name="Рисунок 8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827" y="4680122"/>
            <a:ext cx="531940" cy="531940"/>
          </a:xfrm>
          <a:prstGeom prst="rect">
            <a:avLst/>
          </a:prstGeom>
        </p:spPr>
      </p:pic>
      <p:sp>
        <p:nvSpPr>
          <p:cNvPr id="82" name="Скругленный прямоугольник 81"/>
          <p:cNvSpPr/>
          <p:nvPr/>
        </p:nvSpPr>
        <p:spPr>
          <a:xfrm>
            <a:off x="1062395" y="3800080"/>
            <a:ext cx="2784309" cy="802077"/>
          </a:xfrm>
          <a:prstGeom prst="roundRect">
            <a:avLst/>
          </a:prstGeom>
          <a:solidFill>
            <a:srgbClr val="D5FFFF"/>
          </a:solidFill>
          <a:ln>
            <a:solidFill>
              <a:srgbClr val="080808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001A"/>
                </a:solidFill>
              </a:rPr>
              <a:t>БЫСТРЫЕ ПРОГНОЗЫ ПРОЦЕССОВ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4087955" y="3800080"/>
            <a:ext cx="2351037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accent3"/>
                </a:solidFill>
              </a:rPr>
              <a:t>Инструмент для прогнозирования и формирования будущего, за короткий срок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7238719" y="3800080"/>
            <a:ext cx="4864903" cy="818748"/>
          </a:xfrm>
          <a:prstGeom prst="rect">
            <a:avLst/>
          </a:prstGeom>
          <a:ln w="12700">
            <a:solidFill>
              <a:srgbClr val="00006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067" dirty="0">
                <a:solidFill>
                  <a:schemeClr val="accent3"/>
                </a:solidFill>
              </a:rPr>
              <a:t>- практическое применение метода </a:t>
            </a:r>
            <a:r>
              <a:rPr lang="ru-RU" sz="1067" dirty="0" err="1">
                <a:solidFill>
                  <a:schemeClr val="accent3"/>
                </a:solidFill>
              </a:rPr>
              <a:t>форсайт</a:t>
            </a:r>
            <a:endParaRPr lang="ru-RU" sz="1067" dirty="0">
              <a:solidFill>
                <a:schemeClr val="accent3"/>
              </a:solidFill>
            </a:endParaRPr>
          </a:p>
          <a:p>
            <a:pPr algn="just"/>
            <a:r>
              <a:rPr lang="ru-RU" sz="1067" dirty="0">
                <a:solidFill>
                  <a:schemeClr val="accent3"/>
                </a:solidFill>
              </a:rPr>
              <a:t>- определение текущих и будущих образовательных трендов</a:t>
            </a:r>
          </a:p>
          <a:p>
            <a:pPr algn="just"/>
            <a:r>
              <a:rPr lang="ru-RU" sz="1067" dirty="0">
                <a:solidFill>
                  <a:schemeClr val="accent3"/>
                </a:solidFill>
              </a:rPr>
              <a:t>- работа с базовыми навыками ключевых инструментов </a:t>
            </a:r>
          </a:p>
          <a:p>
            <a:pPr algn="just"/>
            <a:r>
              <a:rPr lang="ru-RU" sz="1067" dirty="0">
                <a:solidFill>
                  <a:schemeClr val="accent3"/>
                </a:solidFill>
              </a:rPr>
              <a:t>- решение практических проблем, готовое к применению в организациях</a:t>
            </a:r>
          </a:p>
        </p:txBody>
      </p:sp>
      <p:pic>
        <p:nvPicPr>
          <p:cNvPr id="85" name="Рисунок 8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4466" y="3609124"/>
            <a:ext cx="531940" cy="53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50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134">
      <a:dk1>
        <a:srgbClr val="7E7E7E"/>
      </a:dk1>
      <a:lt1>
        <a:sysClr val="window" lastClr="FFFFFF"/>
      </a:lt1>
      <a:dk2>
        <a:srgbClr val="888888"/>
      </a:dk2>
      <a:lt2>
        <a:srgbClr val="FFFFFF"/>
      </a:lt2>
      <a:accent1>
        <a:srgbClr val="293744"/>
      </a:accent1>
      <a:accent2>
        <a:srgbClr val="344758"/>
      </a:accent2>
      <a:accent3>
        <a:srgbClr val="466078"/>
      </a:accent3>
      <a:accent4>
        <a:srgbClr val="587998"/>
      </a:accent4>
      <a:accent5>
        <a:srgbClr val="7495B3"/>
      </a:accent5>
      <a:accent6>
        <a:srgbClr val="C2C2C2"/>
      </a:accent6>
      <a:hlink>
        <a:srgbClr val="F33B48"/>
      </a:hlink>
      <a:folHlink>
        <a:srgbClr val="FFC0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6687</TotalTime>
  <Words>732</Words>
  <Application>Microsoft Office PowerPoint</Application>
  <PresentationFormat>Широкоэкранный</PresentationFormat>
  <Paragraphs>103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Roboto Condensed Light</vt:lpstr>
      <vt:lpstr>Times New Roman</vt:lpstr>
      <vt:lpstr>Office Theme</vt:lpstr>
      <vt:lpstr>Презентация PowerPoint</vt:lpstr>
      <vt:lpstr>Презентация PowerPoint</vt:lpstr>
      <vt:lpstr>СОДЕРЖАНИЕ ПРОГРАММЫ 1 ЭТАПА КУРСОВОГО ОБУЧЕНИЯ ПО ФОРМАТУ BLENDED LEARNING</vt:lpstr>
      <vt:lpstr>СОДЕРЖАНИЕ ПРОГРАММЫ 2 ЭТАПА КУРСОВОГО ОБУЧЕНИЯ ПО ФОРМАТУ BLENDED LEARNING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Steven</dc:creator>
  <cp:lastModifiedBy>Гуля Карсыбекова</cp:lastModifiedBy>
  <cp:revision>988</cp:revision>
  <cp:lastPrinted>2020-01-23T11:37:51Z</cp:lastPrinted>
  <dcterms:created xsi:type="dcterms:W3CDTF">2015-04-01T11:42:42Z</dcterms:created>
  <dcterms:modified xsi:type="dcterms:W3CDTF">2020-04-14T09:59:30Z</dcterms:modified>
</cp:coreProperties>
</file>