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Override12.xml" ContentType="application/vnd.openxmlformats-officedocument.themeOverride+xml"/>
  <Override PartName="/ppt/charts/style15.xml" ContentType="application/vnd.ms-office.chartstyl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Override5.xml" ContentType="application/vnd.openxmlformats-officedocument.themeOverride+xml"/>
  <Override PartName="/ppt/charts/colors6.xml" ContentType="application/vnd.ms-office.chartcolor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style11.xml" ContentType="application/vnd.ms-office.chartstyle+xml"/>
  <Override PartName="/ppt/charts/colors16.xml" ContentType="application/vnd.ms-office.chartcolorstyle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olors12.xml" ContentType="application/vnd.ms-office.chartcolorstyle+xml"/>
  <Override PartName="/ppt/charts/chart7.xml" ContentType="application/vnd.openxmlformats-officedocument.drawingml.chart+xml"/>
  <Override PartName="/ppt/charts/style9.xml" ContentType="application/vnd.ms-office.chartstyle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style5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Override13.xml" ContentType="application/vnd.openxmlformats-officedocument.themeOverride+xml"/>
  <Override PartName="/ppt/charts/style3.xml" ContentType="application/vnd.ms-office.chartstyle+xml"/>
  <Override PartName="/ppt/charts/style16.xml" ContentType="application/vnd.ms-office.chart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charts/colors9.xml" ContentType="application/vnd.ms-office.chartcolorstyle+xml"/>
  <Override PartName="/ppt/charts/style1.xml" ContentType="application/vnd.ms-office.chartstyle+xml"/>
  <Override PartName="/ppt/charts/style14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olors19.xml" ContentType="application/vnd.ms-office.chartcolorstyle+xml"/>
  <Override PartName="/ppt/charts/colors17.xml" ContentType="application/vnd.ms-office.chartcolorstyle+xml"/>
  <Override PartName="/ppt/charts/colors7.xml" ContentType="application/vnd.ms-office.chartcolorstyle+xml"/>
  <Override PartName="/ppt/charts/style12.xml" ContentType="application/vnd.ms-office.chart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olors15.xml" ContentType="application/vnd.ms-office.chartcolorstyle+xml"/>
  <Override PartName="/ppt/charts/colors5.xml" ContentType="application/vnd.ms-office.chartcolorstyle+xml"/>
  <Override PartName="/ppt/charts/style10.xml" ContentType="application/vnd.ms-office.chart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charts/colors13.xml" ContentType="application/vnd.ms-office.chartcolorstyle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olors11.xml" ContentType="application/vnd.ms-office.chartcolorstyl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hart4.xml" ContentType="application/vnd.openxmlformats-officedocument.drawingml.chart+xml"/>
  <Override PartName="/ppt/charts/style19.xml" ContentType="application/vnd.ms-office.chartstyle+xml"/>
  <Override PartName="/ppt/charts/style6.xml" ContentType="application/vnd.ms-office.chartstyl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charts/style4.xml" ContentType="application/vnd.ms-office.chartstyle+xml"/>
  <Override PartName="/ppt/charts/style17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Override10.xml" ContentType="application/vnd.openxmlformats-officedocument.themeOverride+xml"/>
  <Override PartName="/ppt/charts/chart19.xml" ContentType="application/vnd.openxmlformats-officedocument.drawingml.chart+xml"/>
  <Override PartName="/ppt/charts/style13.xml" ContentType="application/vnd.ms-office.chartstyle+xml"/>
  <Override PartName="/ppt/charts/colors18.xml" ContentType="application/vnd.ms-office.chartcolorstyl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Override PartName="/ppt/charts/colors4.xml" ContentType="application/vnd.ms-office.chartcolorstyle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charts/colors14.xml" ContentType="application/vnd.ms-office.chartcolorstyl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10.xml" ContentType="application/vnd.ms-office.chartcolorstyle+xml"/>
  <Override PartName="/ppt/charts/chart5.xml" ContentType="application/vnd.openxmlformats-officedocument.drawingml.chart+xml"/>
  <Override PartName="/ppt/charts/style1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</p:sldMasterIdLst>
  <p:notesMasterIdLst>
    <p:notesMasterId r:id="rId16"/>
  </p:notesMasterIdLst>
  <p:sldIdLst>
    <p:sldId id="588" r:id="rId4"/>
    <p:sldId id="595" r:id="rId5"/>
    <p:sldId id="596" r:id="rId6"/>
    <p:sldId id="591" r:id="rId7"/>
    <p:sldId id="593" r:id="rId8"/>
    <p:sldId id="594" r:id="rId9"/>
    <p:sldId id="598" r:id="rId10"/>
    <p:sldId id="603" r:id="rId11"/>
    <p:sldId id="601" r:id="rId12"/>
    <p:sldId id="599" r:id="rId13"/>
    <p:sldId id="604" r:id="rId14"/>
    <p:sldId id="605" r:id="rId15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80"/>
    <a:srgbClr val="000000"/>
    <a:srgbClr val="FF9966"/>
    <a:srgbClr val="428AA4"/>
    <a:srgbClr val="A54C1B"/>
    <a:srgbClr val="BAE18F"/>
    <a:srgbClr val="009900"/>
    <a:srgbClr val="3399FF"/>
    <a:srgbClr val="B65428"/>
    <a:srgbClr val="2B97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6404" autoAdjust="0"/>
  </p:normalViewPr>
  <p:slideViewPr>
    <p:cSldViewPr snapToGrid="0">
      <p:cViewPr varScale="1">
        <p:scale>
          <a:sx n="69" d="100"/>
          <a:sy n="69" d="100"/>
        </p:scale>
        <p:origin x="-6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ATleubergenova\Desktop\&#1056;&#1045;&#1049;&#1058;&#1048;&#1053;&#1043;\&#1056;&#1045;&#1047;&#1059;&#1051;&#1068;&#1058;&#1040;&#1058;&#1067;%20&#1056;&#1045;&#1049;&#1058;&#1048;&#1053;&#1043;&#1040;%202021\&#1057;&#1042;&#1054;&#1044;%20&#1088;&#1077;&#1081;&#1090;&#1080;&#1085;&#1075;%2025.06.2021%20&#1075;.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package" Target="../embeddings/_____Microsoft_Office_Excel7.xlsx"/><Relationship Id="rId1" Type="http://schemas.openxmlformats.org/officeDocument/2006/relationships/themeOverride" Target="../theme/themeOverride7.xml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&#1050;&#1085;&#1080;&#1075;&#1072;1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openxmlformats.org/officeDocument/2006/relationships/package" Target="../embeddings/_____Microsoft_Office_Excel8.xlsx"/><Relationship Id="rId1" Type="http://schemas.openxmlformats.org/officeDocument/2006/relationships/themeOverride" Target="../theme/themeOverride8.xml"/><Relationship Id="rId4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openxmlformats.org/officeDocument/2006/relationships/package" Target="../embeddings/_____Microsoft_Office_Excel9.xlsx"/><Relationship Id="rId1" Type="http://schemas.openxmlformats.org/officeDocument/2006/relationships/themeOverride" Target="../theme/themeOverride9.xml"/><Relationship Id="rId4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openxmlformats.org/officeDocument/2006/relationships/package" Target="../embeddings/_____Microsoft_Office_Excel10.xlsx"/><Relationship Id="rId1" Type="http://schemas.openxmlformats.org/officeDocument/2006/relationships/themeOverride" Target="../theme/themeOverride10.xml"/><Relationship Id="rId4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ColorStyle" Target="colors15.xml"/><Relationship Id="rId2" Type="http://schemas.openxmlformats.org/officeDocument/2006/relationships/package" Target="../embeddings/_____Microsoft_Office_Excel11.xlsx"/><Relationship Id="rId1" Type="http://schemas.openxmlformats.org/officeDocument/2006/relationships/themeOverride" Target="../theme/themeOverride11.xml"/><Relationship Id="rId4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package" Target="../embeddings/_____Microsoft_Office_Excel12.xlsx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package" Target="../embeddings/_____Microsoft_Office_Excel13.xlsx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ColorStyle" Target="colors18.xml"/><Relationship Id="rId2" Type="http://schemas.openxmlformats.org/officeDocument/2006/relationships/package" Target="../embeddings/_____Microsoft_Office_Excel14.xlsx"/><Relationship Id="rId1" Type="http://schemas.openxmlformats.org/officeDocument/2006/relationships/themeOverride" Target="../theme/themeOverride12.xml"/><Relationship Id="rId4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ColorStyle" Target="colors19.xml"/><Relationship Id="rId2" Type="http://schemas.openxmlformats.org/officeDocument/2006/relationships/package" Target="../embeddings/_____Microsoft_Office_Excel15.xlsx"/><Relationship Id="rId1" Type="http://schemas.openxmlformats.org/officeDocument/2006/relationships/themeOverride" Target="../theme/themeOverride13.xml"/><Relationship Id="rId4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ATleubergenova\Desktop\&#1056;&#1045;&#1049;&#1058;&#1048;&#1053;&#1043;\&#1056;&#1045;&#1047;&#1059;&#1051;&#1068;&#1058;&#1040;&#1058;&#1067;%20&#1056;&#1045;&#1049;&#1058;&#1048;&#1053;&#1043;&#1040;%202021\&#1057;&#1042;&#1054;&#1044;%20&#1088;&#1077;&#1081;&#1090;&#1080;&#1085;&#1075;%2025.06.2021%20&#1075;.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t1\&#1059;&#1087;&#1088;&#1072;&#1074;&#1083;&#1077;&#1085;&#1080;&#1077;%20&#1089;&#1090;&#1088;&#1072;&#1090;&#1077;&#1075;&#1080;&#1095;&#1077;&#1089;&#1082;&#1086;&#1075;&#1086;%20&#1088;&#1072;&#1079;&#1074;&#1080;&#1090;&#1080;&#1103;%20&#1080;%20&#1084;&#1086;&#1085;&#1080;&#1090;&#1086;&#1088;&#1080;&#1085;&#1075;&#1072;\20.%20&#1056;&#1077;&#1081;&#1090;&#1080;&#1085;&#1075;%20&#1082;&#1086;&#1083;&#1083;&#1077;&#1076;&#1078;&#1077;&#1081;\2020\1.%20&#1048;&#1058;&#1054;&#1043;&#1048;%20&#1056;&#1045;&#1049;&#1058;&#1048;&#1053;&#1043;&#1040;\&#1057;&#1042;&#1054;&#1044;%20&#1088;&#1077;&#1081;&#1090;&#1080;&#1085;&#1075;%2025.06.2021%20&#1075;.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3.xm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package" Target="../embeddings/_____Microsoft_Office_Excel4.xlsx"/><Relationship Id="rId1" Type="http://schemas.openxmlformats.org/officeDocument/2006/relationships/themeOverride" Target="../theme/themeOverride4.xml"/><Relationship Id="rId4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package" Target="../embeddings/_____Microsoft_Office_Excel5.xlsx"/><Relationship Id="rId1" Type="http://schemas.openxmlformats.org/officeDocument/2006/relationships/themeOverride" Target="../theme/themeOverride5.xml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package" Target="../embeddings/_____Microsoft_Office_Excel6.xlsx"/><Relationship Id="rId1" Type="http://schemas.openxmlformats.org/officeDocument/2006/relationships/themeOverride" Target="../theme/themeOverride6.xml"/><Relationship Id="rId4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5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dLbls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8%</a:t>
                    </a:r>
                    <a:endParaRPr lang="en-US" dirty="0"/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'подчет по рег'!$C$3:$C$19</c:f>
              <c:strCache>
                <c:ptCount val="17"/>
                <c:pt idx="0">
                  <c:v>Акмолинская </c:v>
                </c:pt>
                <c:pt idx="1">
                  <c:v>Актюбинская</c:v>
                </c:pt>
                <c:pt idx="2">
                  <c:v>Алматинская </c:v>
                </c:pt>
                <c:pt idx="3">
                  <c:v>Атырауская </c:v>
                </c:pt>
                <c:pt idx="4">
                  <c:v>ВКО</c:v>
                </c:pt>
                <c:pt idx="5">
                  <c:v>ЗКО</c:v>
                </c:pt>
                <c:pt idx="6">
                  <c:v>Жамбылская </c:v>
                </c:pt>
                <c:pt idx="7">
                  <c:v>Карагандинская </c:v>
                </c:pt>
                <c:pt idx="8">
                  <c:v>Костанайская </c:v>
                </c:pt>
                <c:pt idx="9">
                  <c:v>Кызылординская</c:v>
                </c:pt>
                <c:pt idx="10">
                  <c:v>Мангистауская </c:v>
                </c:pt>
                <c:pt idx="11">
                  <c:v>Павлодарская </c:v>
                </c:pt>
                <c:pt idx="12">
                  <c:v>СКО</c:v>
                </c:pt>
                <c:pt idx="13">
                  <c:v>Туркестанская </c:v>
                </c:pt>
                <c:pt idx="14">
                  <c:v>г. Шымкент</c:v>
                </c:pt>
                <c:pt idx="15">
                  <c:v>г. Нур-Султан</c:v>
                </c:pt>
                <c:pt idx="16">
                  <c:v>г. Алматы</c:v>
                </c:pt>
              </c:strCache>
            </c:strRef>
          </c:cat>
          <c:val>
            <c:numRef>
              <c:f>'подчет по рег'!$F$3:$F$19</c:f>
              <c:numCache>
                <c:formatCode>0%</c:formatCode>
                <c:ptCount val="17"/>
                <c:pt idx="0">
                  <c:v>0.42424242424242431</c:v>
                </c:pt>
                <c:pt idx="1">
                  <c:v>0.372093023255814</c:v>
                </c:pt>
                <c:pt idx="2">
                  <c:v>0.12676056338028169</c:v>
                </c:pt>
                <c:pt idx="3">
                  <c:v>0.20833333333333337</c:v>
                </c:pt>
                <c:pt idx="4">
                  <c:v>0.1428571428571429</c:v>
                </c:pt>
                <c:pt idx="5">
                  <c:v>0.11764705882352944</c:v>
                </c:pt>
                <c:pt idx="6">
                  <c:v>0.17391304347826092</c:v>
                </c:pt>
                <c:pt idx="7">
                  <c:v>7.1428571428571438E-2</c:v>
                </c:pt>
                <c:pt idx="8">
                  <c:v>0.11428571428571431</c:v>
                </c:pt>
                <c:pt idx="9">
                  <c:v>0.23333333333333336</c:v>
                </c:pt>
                <c:pt idx="10">
                  <c:v>0.44444444444444448</c:v>
                </c:pt>
                <c:pt idx="11">
                  <c:v>0.13333333333333336</c:v>
                </c:pt>
                <c:pt idx="12">
                  <c:v>0.16000000000000003</c:v>
                </c:pt>
                <c:pt idx="13">
                  <c:v>0.10606060606060608</c:v>
                </c:pt>
                <c:pt idx="14">
                  <c:v>9.6774193548387122E-2</c:v>
                </c:pt>
                <c:pt idx="15">
                  <c:v>0.23684210526315788</c:v>
                </c:pt>
                <c:pt idx="16">
                  <c:v>8.6021505376344121E-2</c:v>
                </c:pt>
              </c:numCache>
            </c:numRef>
          </c:val>
        </c:ser>
        <c:dLbls>
          <c:showVal val="1"/>
        </c:dLbls>
        <c:gapWidth val="219"/>
        <c:overlap val="-27"/>
        <c:axId val="103268736"/>
        <c:axId val="103270272"/>
      </c:barChart>
      <c:catAx>
        <c:axId val="1032687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03270272"/>
        <c:crosses val="autoZero"/>
        <c:auto val="1"/>
        <c:lblAlgn val="ctr"/>
        <c:lblOffset val="100"/>
      </c:catAx>
      <c:valAx>
        <c:axId val="103270272"/>
        <c:scaling>
          <c:orientation val="minMax"/>
        </c:scaling>
        <c:delete val="1"/>
        <c:axPos val="l"/>
        <c:numFmt formatCode="0%" sourceLinked="1"/>
        <c:majorTickMark val="none"/>
        <c:tickLblPos val="nextTo"/>
        <c:crossAx val="103268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00808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ИКТ!$B$3:$B$6</c:f>
              <c:strCache>
                <c:ptCount val="4"/>
                <c:pt idx="0">
                  <c:v>КГКП «Талдыкорганский высший политехнический колледж»</c:v>
                </c:pt>
                <c:pt idx="1">
                  <c:v>КГКП «Колледж радиотехники и связи»</c:v>
                </c:pt>
                <c:pt idx="2">
                  <c:v>ГККП «Актюбинский «колледж связи и электротехники»</c:v>
                </c:pt>
                <c:pt idx="3">
                  <c:v>ТОО «Инновационный технический колледж г.Алматы»</c:v>
                </c:pt>
              </c:strCache>
            </c:strRef>
          </c:cat>
          <c:val>
            <c:numRef>
              <c:f>ИКТ!$C$3:$C$6</c:f>
              <c:numCache>
                <c:formatCode>General</c:formatCode>
                <c:ptCount val="4"/>
                <c:pt idx="0">
                  <c:v>92.11999999999999</c:v>
                </c:pt>
                <c:pt idx="1">
                  <c:v>68.61999999999999</c:v>
                </c:pt>
                <c:pt idx="2">
                  <c:v>58.17</c:v>
                </c:pt>
                <c:pt idx="3">
                  <c:v>52.54</c:v>
                </c:pt>
              </c:numCache>
            </c:numRef>
          </c:val>
        </c:ser>
        <c:dLbls>
          <c:showVal val="1"/>
        </c:dLbls>
        <c:gapWidth val="182"/>
        <c:axId val="104714624"/>
        <c:axId val="104716160"/>
      </c:barChart>
      <c:catAx>
        <c:axId val="10471462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04716160"/>
        <c:crosses val="autoZero"/>
        <c:auto val="1"/>
        <c:lblAlgn val="ctr"/>
        <c:lblOffset val="100"/>
      </c:catAx>
      <c:valAx>
        <c:axId val="104716160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04714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  <a:latin typeface="Arial Narrow" panose="020B0606020202030204" pitchFamily="34" charset="0"/>
        </a:defRPr>
      </a:pPr>
      <a:endParaRPr lang="ru-RU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00808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ИКТ!$B$11:$B$12</c:f>
              <c:strCache>
                <c:ptCount val="2"/>
                <c:pt idx="0">
                  <c:v>гос</c:v>
                </c:pt>
                <c:pt idx="1">
                  <c:v>негос</c:v>
                </c:pt>
              </c:strCache>
            </c:strRef>
          </c:cat>
          <c:val>
            <c:numRef>
              <c:f>ИКТ!$C$11:$C$12</c:f>
              <c:numCache>
                <c:formatCode>General</c:formatCode>
                <c:ptCount val="2"/>
                <c:pt idx="0">
                  <c:v>4</c:v>
                </c:pt>
                <c:pt idx="1">
                  <c:v>1</c:v>
                </c:pt>
              </c:numCache>
            </c:numRef>
          </c:val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713249930341975"/>
          <c:y val="0.19585384548162282"/>
          <c:w val="0.23385299493813275"/>
          <c:h val="0.1375226997093153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rgbClr val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16666666666669"/>
          <c:y val="0"/>
          <c:w val="0.8341027730635886"/>
          <c:h val="0.87812283053761564"/>
        </c:manualLayout>
      </c:layout>
      <c:barChart>
        <c:barDir val="col"/>
        <c:grouping val="clustered"/>
        <c:ser>
          <c:idx val="0"/>
          <c:order val="0"/>
          <c:tx>
            <c:strRef>
              <c:f>Лист6!$K$2</c:f>
              <c:strCache>
                <c:ptCount val="1"/>
                <c:pt idx="0">
                  <c:v>город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Pt>
            <c:idx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8D283FB2-95A8-4C71-B2C3-B4A63AFDBE6D}" type="VALUE">
                      <a:rPr lang="en-US"/>
                      <a:pPr/>
                      <a:t>[ЗНАЧЕНИЕ]</a:t>
                    </a:fld>
                    <a:r>
                      <a:rPr lang="en-US"/>
                      <a:t> 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Лист6!$L$1:$M$1</c:f>
              <c:strCache>
                <c:ptCount val="2"/>
                <c:pt idx="0">
                  <c:v>государственные колледжи</c:v>
                </c:pt>
                <c:pt idx="1">
                  <c:v>негос.колледжи</c:v>
                </c:pt>
              </c:strCache>
            </c:strRef>
          </c:cat>
          <c:val>
            <c:numRef>
              <c:f>Лист6!$L$2:$M$2</c:f>
              <c:numCache>
                <c:formatCode>General</c:formatCode>
                <c:ptCount val="2"/>
                <c:pt idx="0">
                  <c:v>38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Лист6!$K$3</c:f>
              <c:strCache>
                <c:ptCount val="1"/>
                <c:pt idx="0">
                  <c:v>село</c:v>
                </c:pt>
              </c:strCache>
            </c:strRef>
          </c:tx>
          <c:spPr>
            <a:solidFill>
              <a:srgbClr val="FF9966"/>
            </a:solidFill>
            <a:ln>
              <a:noFill/>
            </a:ln>
            <a:effectLst/>
          </c:spPr>
          <c:dLbls>
            <c:dLbl>
              <c:idx val="0"/>
              <c:layout/>
              <c:tx>
                <c:rich>
                  <a:bodyPr/>
                  <a:lstStyle/>
                  <a:p>
                    <a:fld id="{EC1A2EB2-5FFB-4FD2-A6E5-54C9856388C1}" type="VALUE">
                      <a:rPr lang="en-US"/>
                      <a:pPr/>
                      <a:t>[ЗНАЧЕНИЕ]</a:t>
                    </a:fld>
                    <a:r>
                      <a:rPr lang="en-US"/>
                      <a:t> </a:t>
                    </a:r>
                  </a:p>
                </c:rich>
              </c:tx>
              <c:dLblPos val="outEnd"/>
              <c:showVal val="1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Лист6!$L$1:$M$1</c:f>
              <c:strCache>
                <c:ptCount val="2"/>
                <c:pt idx="0">
                  <c:v>государственные колледжи</c:v>
                </c:pt>
                <c:pt idx="1">
                  <c:v>негос.колледжи</c:v>
                </c:pt>
              </c:strCache>
            </c:strRef>
          </c:cat>
          <c:val>
            <c:numRef>
              <c:f>Лист6!$L$3:$M$3</c:f>
              <c:numCache>
                <c:formatCode>General</c:formatCode>
                <c:ptCount val="2"/>
                <c:pt idx="0">
                  <c:v>4</c:v>
                </c:pt>
                <c:pt idx="1">
                  <c:v>0</c:v>
                </c:pt>
              </c:numCache>
            </c:numRef>
          </c:val>
        </c:ser>
        <c:dLbls>
          <c:showVal val="1"/>
        </c:dLbls>
        <c:gapWidth val="219"/>
        <c:overlap val="-27"/>
        <c:axId val="127821312"/>
        <c:axId val="127822848"/>
      </c:barChart>
      <c:catAx>
        <c:axId val="1278213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27822848"/>
        <c:crosses val="autoZero"/>
        <c:auto val="1"/>
        <c:lblAlgn val="ctr"/>
        <c:lblOffset val="100"/>
      </c:catAx>
      <c:valAx>
        <c:axId val="1278228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27821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4239490391455085"/>
          <c:y val="0.86216176636942465"/>
          <c:w val="0.15145767716535435"/>
          <c:h val="0.1304386725704113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228069279378923"/>
          <c:y val="5.0925925925925923E-2"/>
          <c:w val="0.47048282105292832"/>
          <c:h val="0.89814814814814814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BAE18F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Лист10!$B$2:$B$11</c:f>
              <c:strCache>
                <c:ptCount val="10"/>
                <c:pt idx="0">
                  <c:v>ГКП на ПХВ «Актюбинский Высший политехнический колледж»</c:v>
                </c:pt>
                <c:pt idx="1">
                  <c:v>ГКП на ПХВ «Высший колледж транспорта и коммуникаций» </c:v>
                </c:pt>
                <c:pt idx="2">
                  <c:v>КГКП «Атырауский политехнический высший колледж им. С. Мукашева»</c:v>
                </c:pt>
                <c:pt idx="3">
                  <c:v>КГКП «Костанайский политехнический высший колледж»</c:v>
                </c:pt>
                <c:pt idx="4">
                  <c:v>ГКП на ПХВ «Высший колледж «ASTANA POLYTECHNIC»</c:v>
                </c:pt>
                <c:pt idx="5">
                  <c:v>ГККП «Хромтауский горно-технический высший колледж»</c:v>
                </c:pt>
                <c:pt idx="6">
                  <c:v>ГККП «Мангистауский политехнический колледж имени Халела Узбекгалиева»</c:v>
                </c:pt>
                <c:pt idx="7">
                  <c:v>КГКП «Электротехнический колледж»</c:v>
                </c:pt>
                <c:pt idx="8">
                  <c:v>КГКП «Строительно-технический колледж»</c:v>
                </c:pt>
                <c:pt idx="9">
                  <c:v>КГКП «Карагандинский высший политехнический колледж»</c:v>
                </c:pt>
              </c:strCache>
            </c:strRef>
          </c:cat>
          <c:val>
            <c:numRef>
              <c:f>Лист10!$C$2:$C$11</c:f>
              <c:numCache>
                <c:formatCode>General</c:formatCode>
                <c:ptCount val="10"/>
                <c:pt idx="0">
                  <c:v>89.23</c:v>
                </c:pt>
                <c:pt idx="1">
                  <c:v>84.04</c:v>
                </c:pt>
                <c:pt idx="2">
                  <c:v>81.430000000000007</c:v>
                </c:pt>
                <c:pt idx="3">
                  <c:v>80.024999999999991</c:v>
                </c:pt>
                <c:pt idx="4">
                  <c:v>76.33</c:v>
                </c:pt>
                <c:pt idx="5">
                  <c:v>74.38</c:v>
                </c:pt>
                <c:pt idx="6">
                  <c:v>72.61</c:v>
                </c:pt>
                <c:pt idx="7">
                  <c:v>68.649999999999991</c:v>
                </c:pt>
                <c:pt idx="8">
                  <c:v>67.760000000000005</c:v>
                </c:pt>
                <c:pt idx="9">
                  <c:v>66.63</c:v>
                </c:pt>
              </c:numCache>
            </c:numRef>
          </c:val>
        </c:ser>
        <c:dLbls>
          <c:showVal val="1"/>
        </c:dLbls>
        <c:gapWidth val="182"/>
        <c:axId val="128142336"/>
        <c:axId val="128152320"/>
      </c:barChart>
      <c:catAx>
        <c:axId val="12814233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28152320"/>
        <c:crosses val="autoZero"/>
        <c:auto val="1"/>
        <c:lblAlgn val="ctr"/>
        <c:lblOffset val="100"/>
      </c:catAx>
      <c:valAx>
        <c:axId val="128152320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28142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Лист10!$B$20:$B$22</c:f>
              <c:strCache>
                <c:ptCount val="3"/>
                <c:pt idx="0">
                  <c:v>Учреждение «Высший колледж им. Текей батыр Карпыкулы»</c:v>
                </c:pt>
                <c:pt idx="1">
                  <c:v> ЧУ «Политехнический колледж корпорации Казахмыс»</c:v>
                </c:pt>
                <c:pt idx="2">
                  <c:v>НОУ «Высший инженерно-технологический колледж»</c:v>
                </c:pt>
              </c:strCache>
            </c:strRef>
          </c:cat>
          <c:val>
            <c:numRef>
              <c:f>Лист10!$C$20:$C$22</c:f>
              <c:numCache>
                <c:formatCode>General</c:formatCode>
                <c:ptCount val="3"/>
                <c:pt idx="0">
                  <c:v>79.39</c:v>
                </c:pt>
                <c:pt idx="1">
                  <c:v>72.679999999999993</c:v>
                </c:pt>
                <c:pt idx="2">
                  <c:v>64.83</c:v>
                </c:pt>
              </c:numCache>
            </c:numRef>
          </c:val>
        </c:ser>
        <c:dLbls>
          <c:showVal val="1"/>
        </c:dLbls>
        <c:gapWidth val="182"/>
        <c:axId val="131059712"/>
        <c:axId val="131061248"/>
      </c:barChart>
      <c:catAx>
        <c:axId val="13105971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31061248"/>
        <c:crosses val="autoZero"/>
        <c:auto val="1"/>
        <c:lblAlgn val="r"/>
        <c:lblOffset val="100"/>
      </c:catAx>
      <c:valAx>
        <c:axId val="131061248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3105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147124089947557E-2"/>
          <c:y val="8.0882352941176489E-2"/>
          <c:w val="0.64089782612409452"/>
          <c:h val="0.71177744326076897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808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сельск!$A$28:$A$29</c:f>
              <c:strCache>
                <c:ptCount val="2"/>
                <c:pt idx="0">
                  <c:v>город</c:v>
                </c:pt>
                <c:pt idx="1">
                  <c:v>село</c:v>
                </c:pt>
              </c:strCache>
            </c:strRef>
          </c:cat>
          <c:val>
            <c:numRef>
              <c:f>сельск!$B$28:$B$29</c:f>
              <c:numCache>
                <c:formatCode>General</c:formatCode>
                <c:ptCount val="2"/>
                <c:pt idx="0">
                  <c:v>6</c:v>
                </c:pt>
                <c:pt idx="1">
                  <c:v>16</c:v>
                </c:pt>
              </c:numCache>
            </c:numRef>
          </c:val>
        </c:ser>
        <c:dLbls>
          <c:showVal val="1"/>
        </c:dLbls>
        <c:gapWidth val="219"/>
        <c:overlap val="-27"/>
        <c:axId val="132340736"/>
        <c:axId val="132786432"/>
      </c:barChart>
      <c:catAx>
        <c:axId val="1323407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32786432"/>
        <c:crosses val="autoZero"/>
        <c:auto val="1"/>
        <c:lblAlgn val="ctr"/>
        <c:lblOffset val="100"/>
      </c:catAx>
      <c:valAx>
        <c:axId val="13278643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32340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BAE18F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сельск!$C$2:$C$7</c:f>
              <c:strCache>
                <c:ptCount val="6"/>
                <c:pt idx="0">
                  <c:v>КГКП «Атырауский аграрно-технический колледж им. У. Кушекова»</c:v>
                </c:pt>
                <c:pt idx="1">
                  <c:v>ГККП «Талдыкорганский агро - технический колледж»</c:v>
                </c:pt>
                <c:pt idx="2">
                  <c:v>ГККП «Агротехнический колледж г. Акколь»</c:v>
                </c:pt>
                <c:pt idx="3">
                  <c:v>ГККП «Высший колледж, лесного хозяйства, экологии и туризма»</c:v>
                </c:pt>
                <c:pt idx="4">
                  <c:v>КГКП «Казалинский аграрно-технический колледж»</c:v>
                </c:pt>
                <c:pt idx="5">
                  <c:v>«Агротехнический колледж, г. Есиль»</c:v>
                </c:pt>
              </c:strCache>
            </c:strRef>
          </c:cat>
          <c:val>
            <c:numRef>
              <c:f>сельск!$D$2:$D$7</c:f>
              <c:numCache>
                <c:formatCode>General</c:formatCode>
                <c:ptCount val="6"/>
                <c:pt idx="0">
                  <c:v>65.8</c:v>
                </c:pt>
                <c:pt idx="1">
                  <c:v>65.25</c:v>
                </c:pt>
                <c:pt idx="2">
                  <c:v>56.39</c:v>
                </c:pt>
                <c:pt idx="3">
                  <c:v>55.65</c:v>
                </c:pt>
                <c:pt idx="4">
                  <c:v>48.9</c:v>
                </c:pt>
                <c:pt idx="5">
                  <c:v>48.82</c:v>
                </c:pt>
              </c:numCache>
            </c:numRef>
          </c:val>
        </c:ser>
        <c:dLbls/>
        <c:gapWidth val="182"/>
        <c:axId val="138492928"/>
        <c:axId val="133014272"/>
      </c:barChart>
      <c:catAx>
        <c:axId val="13849292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33014272"/>
        <c:crosses val="autoZero"/>
        <c:auto val="1"/>
        <c:lblAlgn val="ctr"/>
        <c:lblOffset val="100"/>
      </c:catAx>
      <c:valAx>
        <c:axId val="133014272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3849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428AA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сельск!$C$10:$C$25</c:f>
              <c:strCache>
                <c:ptCount val="16"/>
                <c:pt idx="0">
                  <c:v>КГКП «Беткайнарский колледж №7»</c:v>
                </c:pt>
                <c:pt idx="1">
                  <c:v>КГКП «Меркенский колледж №9»</c:v>
                </c:pt>
                <c:pt idx="2">
                  <c:v>ГККП «Агротехнический колледж, село Красный Яр» </c:v>
                </c:pt>
                <c:pt idx="3">
                  <c:v> ГККП «Шиелийский индустриально-аграрный колледж»</c:v>
                </c:pt>
                <c:pt idx="4">
                  <c:v>ГККП «Мактааральский аграрный колледж»</c:v>
                </c:pt>
                <c:pt idx="5">
                  <c:v>КГКП «Успенский аграрно-технический колледж»</c:v>
                </c:pt>
                <c:pt idx="6">
                  <c:v>ГККП «Узынагашский профессиональный колледж им. Ж. Жабаева»</c:v>
                </c:pt>
                <c:pt idx="7">
                  <c:v>КГКП «Высший сельскохозяйственный колледж им. Ж. Кизатова»</c:v>
                </c:pt>
                <c:pt idx="8">
                  <c:v>ГККП «Агротехнический колледж село Астраханка»</c:v>
                </c:pt>
                <c:pt idx="9">
                  <c:v>ГКПП «Уилский аграрный колледж»</c:v>
                </c:pt>
                <c:pt idx="10">
                  <c:v>ГККП «Колледж №13»</c:v>
                </c:pt>
                <c:pt idx="11">
                  <c:v>ГККП «Шынгырлауский колледж»</c:v>
                </c:pt>
                <c:pt idx="12">
                  <c:v>КГКП «Иртышский аграрно-технический колледж»</c:v>
                </c:pt>
                <c:pt idx="13">
                  <c:v>ГККП «Агротехнический колледж, село Егиндыколь»</c:v>
                </c:pt>
                <c:pt idx="14">
                  <c:v>КГКП «Кармакшинский аграрно-технический колледж» </c:v>
                </c:pt>
                <c:pt idx="15">
                  <c:v>ГККП «Сельскохозяйственный колледж с. Катакроль»</c:v>
                </c:pt>
              </c:strCache>
            </c:strRef>
          </c:cat>
          <c:val>
            <c:numRef>
              <c:f>сельск!$D$10:$D$25</c:f>
              <c:numCache>
                <c:formatCode>General</c:formatCode>
                <c:ptCount val="16"/>
                <c:pt idx="0">
                  <c:v>54.78</c:v>
                </c:pt>
                <c:pt idx="1">
                  <c:v>54.13</c:v>
                </c:pt>
                <c:pt idx="2">
                  <c:v>53.4</c:v>
                </c:pt>
                <c:pt idx="3">
                  <c:v>53.309999999999995</c:v>
                </c:pt>
                <c:pt idx="4">
                  <c:v>52.54</c:v>
                </c:pt>
                <c:pt idx="5">
                  <c:v>51.8</c:v>
                </c:pt>
                <c:pt idx="6">
                  <c:v>51.49</c:v>
                </c:pt>
                <c:pt idx="7">
                  <c:v>49.849999999999994</c:v>
                </c:pt>
                <c:pt idx="8">
                  <c:v>49.4</c:v>
                </c:pt>
                <c:pt idx="9">
                  <c:v>49.24</c:v>
                </c:pt>
                <c:pt idx="10">
                  <c:v>48.67</c:v>
                </c:pt>
                <c:pt idx="11">
                  <c:v>48.24</c:v>
                </c:pt>
                <c:pt idx="12">
                  <c:v>47.8</c:v>
                </c:pt>
                <c:pt idx="13">
                  <c:v>46.6</c:v>
                </c:pt>
                <c:pt idx="14">
                  <c:v>44.91</c:v>
                </c:pt>
                <c:pt idx="15">
                  <c:v>44.17</c:v>
                </c:pt>
              </c:numCache>
            </c:numRef>
          </c:val>
        </c:ser>
        <c:dLbls/>
        <c:gapWidth val="182"/>
        <c:axId val="138865664"/>
        <c:axId val="138879744"/>
      </c:barChart>
      <c:catAx>
        <c:axId val="13886566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38879744"/>
        <c:crosses val="autoZero"/>
        <c:auto val="1"/>
        <c:lblAlgn val="ctr"/>
        <c:lblOffset val="100"/>
      </c:catAx>
      <c:valAx>
        <c:axId val="13887974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crossAx val="138865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здрав!$B$2:$B$10</c:f>
              <c:strCache>
                <c:ptCount val="9"/>
                <c:pt idx="0">
                  <c:v>ГКП на ПХВ «Талдыкорганский высший медицинский колледж»</c:v>
                </c:pt>
                <c:pt idx="1">
                  <c:v>ТОО Высший колледж «Мейір-Бейс»</c:v>
                </c:pt>
                <c:pt idx="2">
                  <c:v>ТОО «Республиканский высший медицинский колледж»</c:v>
                </c:pt>
                <c:pt idx="3">
                  <c:v> КГП на ПХВ «Жамбылский высший медицинский колледж»</c:v>
                </c:pt>
                <c:pt idx="4">
                  <c:v>ГКП на ПХВ «Туркестанский высший медицинский колледж»</c:v>
                </c:pt>
                <c:pt idx="5">
                  <c:v>ГКП на ПХВ «Высший медицинский колледж» </c:v>
                </c:pt>
                <c:pt idx="6">
                  <c:v> ГКП на ПХВ «Высший медицинский колледж»</c:v>
                </c:pt>
                <c:pt idx="7">
                  <c:v>КГП на ПХВ «Усть-Каменогорский высший медицинский колледж»</c:v>
                </c:pt>
                <c:pt idx="8">
                  <c:v>ГКП на ПХВ «Мангистауский областной медицинский колледж»</c:v>
                </c:pt>
              </c:strCache>
            </c:strRef>
          </c:cat>
          <c:val>
            <c:numRef>
              <c:f>здрав!$C$2:$C$10</c:f>
              <c:numCache>
                <c:formatCode>General</c:formatCode>
                <c:ptCount val="9"/>
                <c:pt idx="0">
                  <c:v>67.149999999999991</c:v>
                </c:pt>
                <c:pt idx="1">
                  <c:v>66.13</c:v>
                </c:pt>
                <c:pt idx="2">
                  <c:v>64.440000000000012</c:v>
                </c:pt>
                <c:pt idx="3">
                  <c:v>63.97</c:v>
                </c:pt>
                <c:pt idx="4">
                  <c:v>60.61</c:v>
                </c:pt>
                <c:pt idx="5">
                  <c:v>58.05</c:v>
                </c:pt>
                <c:pt idx="6">
                  <c:v>57.32</c:v>
                </c:pt>
                <c:pt idx="7">
                  <c:v>54.7</c:v>
                </c:pt>
                <c:pt idx="8">
                  <c:v>46.87</c:v>
                </c:pt>
              </c:numCache>
            </c:numRef>
          </c:val>
        </c:ser>
        <c:dLbls>
          <c:showVal val="1"/>
        </c:dLbls>
        <c:gapWidth val="182"/>
        <c:axId val="143728640"/>
        <c:axId val="143730176"/>
      </c:barChart>
      <c:catAx>
        <c:axId val="14372864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43730176"/>
        <c:crosses val="autoZero"/>
        <c:auto val="1"/>
        <c:lblAlgn val="ctr"/>
        <c:lblOffset val="100"/>
      </c:catAx>
      <c:valAx>
        <c:axId val="143730176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4372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ru-RU"/>
    </a:p>
  </c:tx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466078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службы!$B$2:$B$14</c:f>
              <c:strCache>
                <c:ptCount val="13"/>
                <c:pt idx="0">
                  <c:v>ТОО «Алматинский технолого-экономический колледж»</c:v>
                </c:pt>
                <c:pt idx="1">
                  <c:v>ГККП «Колледж общественного питания и сервиса»</c:v>
                </c:pt>
                <c:pt idx="2">
                  <c:v>ЧУ «Актюбинский технико-технологический колледж»</c:v>
                </c:pt>
                <c:pt idx="3">
                  <c:v>«Аральский многопрофильный колледж»</c:v>
                </c:pt>
                <c:pt idx="4">
                  <c:v>Учреждение «Высший многопрофильный колледж гражданской защиты»</c:v>
                </c:pt>
                <c:pt idx="5">
                  <c:v>ГККП «Жанаозенский колледж сервиса и новых технологий»</c:v>
                </c:pt>
                <c:pt idx="6">
                  <c:v>КГУ «Усть-Каменогорский колледж сферы обслуживания» </c:v>
                </c:pt>
                <c:pt idx="7">
                  <c:v>ГККП «Высший технический колледж, город Щучинск»</c:v>
                </c:pt>
                <c:pt idx="8">
                  <c:v>ТОО «Колледж Есенова»</c:v>
                </c:pt>
                <c:pt idx="9">
                  <c:v>ГККП «Актауский технологический колледж сервиса»</c:v>
                </c:pt>
                <c:pt idx="10">
                  <c:v>ГККП «Колледж №7»</c:v>
                </c:pt>
                <c:pt idx="11">
                  <c:v>КГКП «Павлодарский колледж сферы обслуживания»</c:v>
                </c:pt>
                <c:pt idx="12">
                  <c:v>КГУ «Технологический колледж г.Алтай»</c:v>
                </c:pt>
              </c:strCache>
            </c:strRef>
          </c:cat>
          <c:val>
            <c:numRef>
              <c:f>службы!$C$2:$C$14</c:f>
              <c:numCache>
                <c:formatCode>General</c:formatCode>
                <c:ptCount val="13"/>
                <c:pt idx="0">
                  <c:v>68.69</c:v>
                </c:pt>
                <c:pt idx="1">
                  <c:v>61.379999999999995</c:v>
                </c:pt>
                <c:pt idx="2">
                  <c:v>56.160000000000004</c:v>
                </c:pt>
                <c:pt idx="3">
                  <c:v>55.449999999999996</c:v>
                </c:pt>
                <c:pt idx="4">
                  <c:v>54.8</c:v>
                </c:pt>
                <c:pt idx="5">
                  <c:v>49.93</c:v>
                </c:pt>
                <c:pt idx="6">
                  <c:v>49.15</c:v>
                </c:pt>
                <c:pt idx="7">
                  <c:v>47.730000000000004</c:v>
                </c:pt>
                <c:pt idx="8">
                  <c:v>43.790000000000006</c:v>
                </c:pt>
                <c:pt idx="9">
                  <c:v>43.37</c:v>
                </c:pt>
                <c:pt idx="10">
                  <c:v>41.8</c:v>
                </c:pt>
                <c:pt idx="11">
                  <c:v>36.71</c:v>
                </c:pt>
                <c:pt idx="12">
                  <c:v>35.630000000000003</c:v>
                </c:pt>
              </c:numCache>
            </c:numRef>
          </c:val>
        </c:ser>
        <c:dLbls>
          <c:showVal val="1"/>
        </c:dLbls>
        <c:gapWidth val="182"/>
        <c:axId val="143598720"/>
        <c:axId val="143600256"/>
      </c:barChart>
      <c:catAx>
        <c:axId val="14359872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43600256"/>
        <c:crosses val="autoZero"/>
        <c:auto val="1"/>
        <c:lblAlgn val="ctr"/>
        <c:lblOffset val="100"/>
      </c:catAx>
      <c:valAx>
        <c:axId val="143600256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4359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>
        <c:manualLayout>
          <c:layoutTarget val="inner"/>
          <c:xMode val="edge"/>
          <c:yMode val="edge"/>
          <c:x val="0.30997474747474757"/>
          <c:y val="9.5867438167057242E-2"/>
          <c:w val="0.40530303030303028"/>
          <c:h val="0.7074381392921002"/>
        </c:manualLayout>
      </c:layout>
      <c:pieChart>
        <c:varyColors val="1"/>
        <c:ser>
          <c:idx val="0"/>
          <c:order val="0"/>
          <c:explosion val="34"/>
          <c:dPt>
            <c:idx val="0"/>
            <c:spPr>
              <a:solidFill>
                <a:srgbClr val="00808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6.0404696555856438E-2"/>
                  <c:y val="0.1234549028074471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50" b="1" dirty="0">
                        <a:solidFill>
                          <a:srgbClr val="000000"/>
                        </a:solidFill>
                      </a:rPr>
                      <a:t> </a:t>
                    </a:r>
                    <a:r>
                      <a:rPr lang="en-US" sz="1050" b="1" dirty="0" smtClean="0">
                        <a:solidFill>
                          <a:srgbClr val="000000"/>
                        </a:solidFill>
                      </a:rPr>
                      <a:t>131 </a:t>
                    </a:r>
                    <a:endParaRPr lang="en-US" sz="1050" b="1" dirty="0">
                      <a:solidFill>
                        <a:srgbClr val="000000"/>
                      </a:solidFill>
                    </a:endParaRPr>
                  </a:p>
                  <a:p>
                    <a:pPr>
                      <a:defRPr sz="1050" b="1" i="0" u="none" strike="noStrike" kern="120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50" b="1" dirty="0">
                        <a:solidFill>
                          <a:srgbClr val="000000"/>
                        </a:solidFill>
                      </a:rPr>
                      <a:t>(</a:t>
                    </a:r>
                    <a:r>
                      <a:rPr lang="en-US" sz="1050" b="1" dirty="0" smtClean="0">
                        <a:solidFill>
                          <a:srgbClr val="000000"/>
                        </a:solidFill>
                      </a:rPr>
                      <a:t>16,4 %)</a:t>
                    </a:r>
                    <a:endParaRPr lang="en-US" sz="1050" b="1" dirty="0">
                      <a:solidFill>
                        <a:srgbClr val="0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Лист4!$B$2:$B$3</c:f>
              <c:strCache>
                <c:ptCount val="2"/>
                <c:pt idx="0">
                  <c:v>всего</c:v>
                </c:pt>
                <c:pt idx="1">
                  <c:v>приняли участие</c:v>
                </c:pt>
              </c:strCache>
            </c:strRef>
          </c:cat>
          <c:val>
            <c:numRef>
              <c:f>Лист4!$C$2:$C$3</c:f>
              <c:numCache>
                <c:formatCode>General</c:formatCode>
                <c:ptCount val="2"/>
                <c:pt idx="0">
                  <c:v>795</c:v>
                </c:pt>
                <c:pt idx="1">
                  <c:v>133</c:v>
                </c:pt>
              </c:numCache>
            </c:numRef>
          </c:val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472072642554891"/>
          <c:y val="0.6604994642754175"/>
          <c:w val="0.32627703607190489"/>
          <c:h val="0.116705711758271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 prst="angle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'[СВОД рейтинг 25.06.2021 г..xlsx]Лист3'!$B$3:$B$10</c:f>
              <c:strCache>
                <c:ptCount val="8"/>
                <c:pt idx="0">
                  <c:v>Образование</c:v>
                </c:pt>
                <c:pt idx="1">
                  <c:v>Искусство и гуманитарные науки</c:v>
                </c:pt>
                <c:pt idx="2">
                  <c:v>Бизнес, управление и право</c:v>
                </c:pt>
                <c:pt idx="3">
                  <c:v>Информационно-коммуникационные технологии</c:v>
                </c:pt>
                <c:pt idx="4">
                  <c:v>Инженерные, обрабатывающие и строительные отрасли</c:v>
                </c:pt>
                <c:pt idx="5">
                  <c:v>Сельское, лесное, рыболовное хозяйство и ветеринария</c:v>
                </c:pt>
                <c:pt idx="6">
                  <c:v>Здравоохранение и социальное обеспечение</c:v>
                </c:pt>
                <c:pt idx="7">
                  <c:v>Службы</c:v>
                </c:pt>
              </c:strCache>
            </c:strRef>
          </c:cat>
          <c:val>
            <c:numRef>
              <c:f>'[СВОД рейтинг 25.06.2021 г..xlsx]Лист3'!$C$3:$C$10</c:f>
              <c:numCache>
                <c:formatCode>General</c:formatCode>
                <c:ptCount val="8"/>
                <c:pt idx="0">
                  <c:v>16</c:v>
                </c:pt>
                <c:pt idx="1">
                  <c:v>13</c:v>
                </c:pt>
                <c:pt idx="2">
                  <c:v>5</c:v>
                </c:pt>
                <c:pt idx="3">
                  <c:v>4</c:v>
                </c:pt>
                <c:pt idx="4">
                  <c:v>49</c:v>
                </c:pt>
                <c:pt idx="5">
                  <c:v>22</c:v>
                </c:pt>
                <c:pt idx="6">
                  <c:v>9</c:v>
                </c:pt>
                <c:pt idx="7">
                  <c:v>13</c:v>
                </c:pt>
              </c:numCache>
            </c:numRef>
          </c:val>
        </c:ser>
        <c:dLbls>
          <c:showVal val="1"/>
        </c:dLbls>
        <c:gapWidth val="100"/>
        <c:axId val="103401344"/>
        <c:axId val="103402880"/>
      </c:barChart>
      <c:catAx>
        <c:axId val="10340134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03402880"/>
        <c:crosses val="autoZero"/>
        <c:auto val="1"/>
        <c:lblAlgn val="ctr"/>
        <c:lblOffset val="100"/>
      </c:catAx>
      <c:valAx>
        <c:axId val="103402880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03401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00808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образ!$B$22:$B$23</c:f>
              <c:strCache>
                <c:ptCount val="2"/>
                <c:pt idx="0">
                  <c:v>гос</c:v>
                </c:pt>
                <c:pt idx="1">
                  <c:v>негос</c:v>
                </c:pt>
              </c:strCache>
            </c:strRef>
          </c:cat>
          <c:val>
            <c:numRef>
              <c:f>образ!$C$22:$C$23</c:f>
              <c:numCache>
                <c:formatCode>General</c:formatCode>
                <c:ptCount val="2"/>
                <c:pt idx="0">
                  <c:v>10</c:v>
                </c:pt>
                <c:pt idx="1">
                  <c:v>6</c:v>
                </c:pt>
              </c:numCache>
            </c:numRef>
          </c:val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453865497673098"/>
          <c:y val="0.6780018579138285"/>
          <c:w val="0.22425584665200876"/>
          <c:h val="9.7279040962576308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rgbClr val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образ!$B$2:$B$17</c:f>
              <c:strCache>
                <c:ptCount val="16"/>
                <c:pt idx="0">
                  <c:v>ГККП «Кокшетауский высший казахский педагогический колледж имени Ж.Мусина»</c:v>
                </c:pt>
                <c:pt idx="1">
                  <c:v>КГП на ПХВ «Педагогический высший колледж имени Б.Ахметова»</c:v>
                </c:pt>
                <c:pt idx="2">
                  <c:v>Учреждение «Колледж "Кайнар»</c:v>
                </c:pt>
                <c:pt idx="3">
                  <c:v>КГКП «Педагогический колледж имени М.О.Ауэзова»</c:v>
                </c:pt>
                <c:pt idx="4">
                  <c:v>КГКП «Высший колледж имени Магжана Жумабаева»</c:v>
                </c:pt>
                <c:pt idx="5">
                  <c:v>Учреждение «Колледж Евразийского гуманитарного института»</c:v>
                </c:pt>
                <c:pt idx="6">
                  <c:v>ТОО «Профессиональный колледж имени Анвара Исмаилова»</c:v>
                </c:pt>
                <c:pt idx="7">
                  <c:v>ТОО «Колледж педагогики и отраслевых технологий «Каспий»</c:v>
                </c:pt>
                <c:pt idx="8">
                  <c:v>ГККП «Актюбинский гуманитарный колледж»</c:v>
                </c:pt>
                <c:pt idx="9">
                  <c:v>КГКП «Жаркентский высший гуманитарно-технический колледж»</c:v>
                </c:pt>
                <c:pt idx="10">
                  <c:v>ЧУ «Международный казахско-китайский языковой колледж»</c:v>
                </c:pt>
                <c:pt idx="11">
                  <c:v>КГКП «Костанайский педагогический колледж»</c:v>
                </c:pt>
                <c:pt idx="12">
                  <c:v>ГККП «Талдыкорганский гуманитарно-технический колледж»</c:v>
                </c:pt>
                <c:pt idx="13">
                  <c:v>ГККП «Бейнеуский гуманитарно-экономический колледж»</c:v>
                </c:pt>
                <c:pt idx="14">
                  <c:v>ГКП на ПХВ «Высший педагогический колледж, г. Щучинск»</c:v>
                </c:pt>
                <c:pt idx="15">
                  <c:v>Частное учреждение «колледж Дүние»</c:v>
                </c:pt>
              </c:strCache>
            </c:strRef>
          </c:cat>
          <c:val>
            <c:numRef>
              <c:f>образ!$C$2:$C$17</c:f>
              <c:numCache>
                <c:formatCode>General</c:formatCode>
                <c:ptCount val="16"/>
                <c:pt idx="0">
                  <c:v>78.33</c:v>
                </c:pt>
                <c:pt idx="1">
                  <c:v>75.930000000000007</c:v>
                </c:pt>
                <c:pt idx="2">
                  <c:v>71.64</c:v>
                </c:pt>
                <c:pt idx="3">
                  <c:v>69.63</c:v>
                </c:pt>
                <c:pt idx="4">
                  <c:v>65.63</c:v>
                </c:pt>
                <c:pt idx="5">
                  <c:v>58.68</c:v>
                </c:pt>
                <c:pt idx="6">
                  <c:v>58.5</c:v>
                </c:pt>
                <c:pt idx="7">
                  <c:v>55.59</c:v>
                </c:pt>
                <c:pt idx="8">
                  <c:v>53.18</c:v>
                </c:pt>
                <c:pt idx="9">
                  <c:v>51.56</c:v>
                </c:pt>
                <c:pt idx="10">
                  <c:v>51.55</c:v>
                </c:pt>
                <c:pt idx="11">
                  <c:v>51.42</c:v>
                </c:pt>
                <c:pt idx="12">
                  <c:v>48.230000000000004</c:v>
                </c:pt>
                <c:pt idx="13">
                  <c:v>43.58</c:v>
                </c:pt>
                <c:pt idx="14">
                  <c:v>36.18</c:v>
                </c:pt>
                <c:pt idx="15">
                  <c:v>35.800000000000011</c:v>
                </c:pt>
              </c:numCache>
            </c:numRef>
          </c:val>
        </c:ser>
        <c:dLbls>
          <c:showVal val="1"/>
        </c:dLbls>
        <c:gapWidth val="182"/>
        <c:axId val="126962304"/>
        <c:axId val="127005056"/>
      </c:barChart>
      <c:catAx>
        <c:axId val="12696230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27005056"/>
        <c:crosses val="autoZero"/>
        <c:auto val="1"/>
        <c:lblAlgn val="ctr"/>
        <c:lblOffset val="100"/>
      </c:catAx>
      <c:valAx>
        <c:axId val="127005056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26962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искус!$B$2:$B$7</c:f>
              <c:strCache>
                <c:ptCount val="6"/>
                <c:pt idx="0">
                  <c:v>ГККП «Жамбылский гуманитарный высший колледж им. А.Кунанбаева»</c:v>
                </c:pt>
                <c:pt idx="1">
                  <c:v>ГККП «Высший колледж культуры им. Ақана сері, г. Кокшетау»</c:v>
                </c:pt>
                <c:pt idx="2">
                  <c:v>КГКП «Восточно-Казахстанское училище искусств им. народных артистов братьев Абдуллиных»</c:v>
                </c:pt>
                <c:pt idx="3">
                  <c:v>«Атырауский музыкальный колледж"Академия народной музыки им. Дины Нурпеисовой»</c:v>
                </c:pt>
                <c:pt idx="4">
                  <c:v>КГКП "Музыкальное училище им. Мукана Тулебаева"</c:v>
                </c:pt>
                <c:pt idx="5">
                  <c:v>ГККП «Актюбинский музыкальный колледж им.А.Жубанова»</c:v>
                </c:pt>
              </c:strCache>
            </c:strRef>
          </c:cat>
          <c:val>
            <c:numRef>
              <c:f>искус!$C$2:$C$7</c:f>
              <c:numCache>
                <c:formatCode>General</c:formatCode>
                <c:ptCount val="6"/>
                <c:pt idx="0">
                  <c:v>63.08</c:v>
                </c:pt>
                <c:pt idx="1">
                  <c:v>56.25</c:v>
                </c:pt>
                <c:pt idx="2">
                  <c:v>47.7</c:v>
                </c:pt>
                <c:pt idx="3">
                  <c:v>47.15</c:v>
                </c:pt>
                <c:pt idx="4">
                  <c:v>33.349999999999994</c:v>
                </c:pt>
                <c:pt idx="5">
                  <c:v>14.5</c:v>
                </c:pt>
              </c:numCache>
            </c:numRef>
          </c:val>
        </c:ser>
        <c:dLbls>
          <c:showVal val="1"/>
        </c:dLbls>
        <c:gapWidth val="182"/>
        <c:axId val="127254528"/>
        <c:axId val="127256064"/>
      </c:barChart>
      <c:catAx>
        <c:axId val="12725452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27256064"/>
        <c:crosses val="autoZero"/>
        <c:auto val="1"/>
        <c:lblAlgn val="r"/>
        <c:lblOffset val="100"/>
      </c:catAx>
      <c:valAx>
        <c:axId val="127256064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2725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00808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искус!$B$12:$B$18</c:f>
              <c:strCache>
                <c:ptCount val="7"/>
                <c:pt idx="0">
                  <c:v>ЧУ «Колледж медресе Актобе»</c:v>
                </c:pt>
                <c:pt idx="1">
                  <c:v>«Астана медресе колледжі»</c:v>
                </c:pt>
                <c:pt idx="2">
                  <c:v>ЧУ «Колледж медресе Абу Ханифа»</c:v>
                </c:pt>
                <c:pt idx="3">
                  <c:v>ЧУ «Колледж Медресе Сарыагаш»</c:v>
                </c:pt>
                <c:pt idx="4">
                  <c:v>ЧУ «Колледж медресе Абу Бакр Сыддык»</c:v>
                </c:pt>
                <c:pt idx="5">
                  <c:v>«Шымкент медресе колледжі»</c:v>
                </c:pt>
                <c:pt idx="6">
                  <c:v>«Һибатулла Тарази медресе колледжі»</c:v>
                </c:pt>
              </c:strCache>
            </c:strRef>
          </c:cat>
          <c:val>
            <c:numRef>
              <c:f>искус!$C$12:$C$18</c:f>
              <c:numCache>
                <c:formatCode>General</c:formatCode>
                <c:ptCount val="7"/>
                <c:pt idx="0">
                  <c:v>64.739999999999995</c:v>
                </c:pt>
                <c:pt idx="1">
                  <c:v>59.43</c:v>
                </c:pt>
                <c:pt idx="2">
                  <c:v>54.449999999999996</c:v>
                </c:pt>
                <c:pt idx="3">
                  <c:v>43.28</c:v>
                </c:pt>
                <c:pt idx="4">
                  <c:v>28.7</c:v>
                </c:pt>
                <c:pt idx="5">
                  <c:v>28</c:v>
                </c:pt>
                <c:pt idx="6">
                  <c:v>21.5</c:v>
                </c:pt>
              </c:numCache>
            </c:numRef>
          </c:val>
        </c:ser>
        <c:dLbls>
          <c:showVal val="1"/>
        </c:dLbls>
        <c:gapWidth val="182"/>
        <c:axId val="127485056"/>
        <c:axId val="127486592"/>
      </c:barChart>
      <c:catAx>
        <c:axId val="12748505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27486592"/>
        <c:crosses val="autoZero"/>
        <c:auto val="1"/>
        <c:lblAlgn val="ctr"/>
        <c:lblOffset val="100"/>
      </c:catAx>
      <c:valAx>
        <c:axId val="127486592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2748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rgbClr val="BAE18F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бизнес!$B$2:$B$6</c:f>
              <c:strCache>
                <c:ptCount val="5"/>
                <c:pt idx="0">
                  <c:v>КГКП «Колледж бизнеса и сервиса»</c:v>
                </c:pt>
                <c:pt idx="1">
                  <c:v>Колледж экономики бизнеса права Карагандинского университета Казпотребсоюза</c:v>
                </c:pt>
                <c:pt idx="2">
                  <c:v>ГККП «Актюбинский колледж сервиса»</c:v>
                </c:pt>
                <c:pt idx="3">
                  <c:v>ТОО «Усть-Каменогорский колледж экономики и финансов»</c:v>
                </c:pt>
                <c:pt idx="4">
                  <c:v>КГКП «Семейский финансово-экономический колледж им. Р.Байсеитва»</c:v>
                </c:pt>
              </c:strCache>
            </c:strRef>
          </c:cat>
          <c:val>
            <c:numRef>
              <c:f>бизнес!$C$2:$C$6</c:f>
              <c:numCache>
                <c:formatCode>General</c:formatCode>
                <c:ptCount val="5"/>
                <c:pt idx="0">
                  <c:v>65.23</c:v>
                </c:pt>
                <c:pt idx="1">
                  <c:v>60.71</c:v>
                </c:pt>
                <c:pt idx="2">
                  <c:v>52.15</c:v>
                </c:pt>
                <c:pt idx="3">
                  <c:v>51.7</c:v>
                </c:pt>
                <c:pt idx="4">
                  <c:v>47.43</c:v>
                </c:pt>
              </c:numCache>
            </c:numRef>
          </c:val>
        </c:ser>
        <c:dLbls>
          <c:showVal val="1"/>
        </c:dLbls>
        <c:gapWidth val="182"/>
        <c:axId val="103292288"/>
        <c:axId val="103372672"/>
      </c:barChart>
      <c:catAx>
        <c:axId val="10329228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03372672"/>
        <c:crosses val="autoZero"/>
        <c:auto val="1"/>
        <c:lblAlgn val="r"/>
        <c:lblOffset val="100"/>
      </c:catAx>
      <c:valAx>
        <c:axId val="103372672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103292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  <a:latin typeface="Arial Narrow" panose="020B0606020202030204" pitchFamily="34" charset="0"/>
        </a:defRPr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00808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бизнес!$B$15:$B$16</c:f>
              <c:strCache>
                <c:ptCount val="2"/>
                <c:pt idx="0">
                  <c:v>гос</c:v>
                </c:pt>
                <c:pt idx="1">
                  <c:v>негос</c:v>
                </c:pt>
              </c:strCache>
            </c:strRef>
          </c:cat>
          <c:val>
            <c:numRef>
              <c:f>бизнес!$C$15:$C$16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1317738407699014"/>
          <c:y val="0.12606007582385537"/>
          <c:w val="0.18475634295713045"/>
          <c:h val="8.2273257509477962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rgbClr val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587" cy="498873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815" y="1"/>
            <a:ext cx="2971587" cy="498873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r">
              <a:defRPr sz="1200"/>
            </a:lvl1pPr>
          </a:lstStyle>
          <a:p>
            <a:fld id="{2C111226-513B-4B8F-A768-BFF31317636D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0" tIns="45880" rIns="91760" bIns="458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6121" y="4786958"/>
            <a:ext cx="5485760" cy="3916312"/>
          </a:xfrm>
          <a:prstGeom prst="rect">
            <a:avLst/>
          </a:prstGeom>
        </p:spPr>
        <p:txBody>
          <a:bodyPr vert="horz" lIns="91760" tIns="45880" rIns="91760" bIns="4588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402"/>
            <a:ext cx="2971587" cy="498873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815" y="9448402"/>
            <a:ext cx="2971587" cy="498873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r">
              <a:defRPr sz="1200"/>
            </a:lvl1pPr>
          </a:lstStyle>
          <a:p>
            <a:fld id="{E4EFDB10-EB8F-4CA3-98FB-7C2FDD2F84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698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5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AC489B-5CB9-4018-93B2-2316529F4141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766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315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234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279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53" y="126208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1" tIns="60950" rIns="121901" bIns="60950" rtlCol="0" anchor="ctr"/>
          <a:lstStyle/>
          <a:p>
            <a:pPr algn="ctr" defTabSz="1375262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90" y="203017"/>
            <a:ext cx="508001" cy="366183"/>
          </a:xfrm>
          <a:prstGeom prst="rect">
            <a:avLst/>
          </a:prstGeom>
        </p:spPr>
        <p:txBody>
          <a:bodyPr lIns="121901" tIns="60950" rIns="121901" bIns="6095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262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262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349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7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80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5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491" indent="0">
              <a:buNone/>
              <a:defRPr sz="1600"/>
            </a:lvl2pPr>
            <a:lvl3pPr marL="1218990" indent="0">
              <a:buNone/>
              <a:defRPr sz="1300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53" y="126208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1" tIns="60950" rIns="121901" bIns="60950" rtlCol="0" anchor="ctr"/>
          <a:lstStyle/>
          <a:p>
            <a:pPr algn="ctr" defTabSz="1375262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90" y="203017"/>
            <a:ext cx="508001" cy="366183"/>
          </a:xfrm>
          <a:prstGeom prst="rect">
            <a:avLst/>
          </a:prstGeom>
        </p:spPr>
        <p:txBody>
          <a:bodyPr lIns="121901" tIns="60950" rIns="121901" bIns="6095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262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262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95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2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491" indent="0">
              <a:buNone/>
              <a:defRPr sz="1600"/>
            </a:lvl2pPr>
            <a:lvl3pPr marL="1218990" indent="0">
              <a:buNone/>
              <a:defRPr sz="1300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53" y="126208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1" tIns="60950" rIns="121901" bIns="60950" rtlCol="0" anchor="ctr"/>
          <a:lstStyle/>
          <a:p>
            <a:pPr algn="ctr" defTabSz="1375262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90" y="203017"/>
            <a:ext cx="508001" cy="366183"/>
          </a:xfrm>
          <a:prstGeom prst="rect">
            <a:avLst/>
          </a:prstGeom>
        </p:spPr>
        <p:txBody>
          <a:bodyPr lIns="121901" tIns="60950" rIns="121901" bIns="6095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262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262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92030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10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2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491" indent="0">
              <a:buNone/>
              <a:defRPr sz="1600"/>
            </a:lvl2pPr>
            <a:lvl3pPr marL="1218990" indent="0">
              <a:buNone/>
              <a:defRPr sz="1300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311467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10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53" y="126208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01" tIns="60950" rIns="121901" bIns="60950" rtlCol="0" anchor="ctr"/>
          <a:lstStyle/>
          <a:p>
            <a:pPr algn="ctr" defTabSz="1375262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90" y="203017"/>
            <a:ext cx="508001" cy="366183"/>
          </a:xfrm>
          <a:prstGeom prst="rect">
            <a:avLst/>
          </a:prstGeom>
        </p:spPr>
        <p:txBody>
          <a:bodyPr lIns="121901" tIns="60950" rIns="121901" bIns="6095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262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262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37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2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491" indent="0">
              <a:buNone/>
              <a:defRPr sz="1600"/>
            </a:lvl2pPr>
            <a:lvl3pPr marL="1218990" indent="0">
              <a:buNone/>
              <a:defRPr sz="1300"/>
            </a:lvl3pPr>
            <a:lvl4pPr marL="1828482" indent="0">
              <a:buNone/>
              <a:defRPr sz="1200"/>
            </a:lvl4pPr>
            <a:lvl5pPr marL="2437978" indent="0">
              <a:buNone/>
              <a:defRPr sz="1200"/>
            </a:lvl5pPr>
            <a:lvl6pPr marL="3047468" indent="0">
              <a:buNone/>
              <a:defRPr sz="1200"/>
            </a:lvl6pPr>
            <a:lvl7pPr marL="3656959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209946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10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262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86809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4609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742309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5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6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387B0EE5-4CFA-441B-B84E-D023DBC738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55145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9346830" y="655405"/>
            <a:ext cx="2845170" cy="365697"/>
          </a:xfrm>
        </p:spPr>
        <p:txBody>
          <a:bodyPr/>
          <a:lstStyle>
            <a:lvl1pPr defTabSz="1130301" eaLnBrk="0" hangingPunct="0">
              <a:defRPr>
                <a:solidFill>
                  <a:prstClr val="white"/>
                </a:solidFill>
                <a:latin typeface="Century Gothic" panose="020B0502020202020204" pitchFamily="34" charset="0"/>
                <a:cs typeface="+mn-cs"/>
              </a:defRPr>
            </a:lvl1pPr>
          </a:lstStyle>
          <a:p>
            <a:pPr>
              <a:defRPr/>
            </a:pPr>
            <a:fld id="{12DAAA94-A59B-44E7-9A02-AF6B52C011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46551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5" y="4406902"/>
            <a:ext cx="10363200" cy="1362075"/>
          </a:xfrm>
        </p:spPr>
        <p:txBody>
          <a:bodyPr anchor="t"/>
          <a:lstStyle>
            <a:lvl1pPr algn="l">
              <a:defRPr sz="3989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5" y="2906714"/>
            <a:ext cx="10363200" cy="1500187"/>
          </a:xfrm>
        </p:spPr>
        <p:txBody>
          <a:bodyPr anchor="b"/>
          <a:lstStyle>
            <a:lvl1pPr marL="0" indent="0">
              <a:buNone/>
              <a:defRPr sz="1994">
                <a:solidFill>
                  <a:schemeClr val="tx1">
                    <a:tint val="75000"/>
                  </a:schemeClr>
                </a:solidFill>
              </a:defRPr>
            </a:lvl1pPr>
            <a:lvl2pPr marL="45587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2pPr>
            <a:lvl3pPr marL="91174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3pPr>
            <a:lvl4pPr marL="1367623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4pPr>
            <a:lvl5pPr marL="1823497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5pPr>
            <a:lvl6pPr marL="2279371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6pPr>
            <a:lvl7pPr marL="2735246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7pPr>
            <a:lvl8pPr marL="3191120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8pPr>
            <a:lvl9pPr marL="3646994" indent="0">
              <a:buNone/>
              <a:defRPr sz="13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7A691870-EF59-45A5-B36C-6FA8EF5B39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781253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1" y="1600202"/>
            <a:ext cx="5384800" cy="4525963"/>
          </a:xfrm>
        </p:spPr>
        <p:txBody>
          <a:bodyPr/>
          <a:lstStyle>
            <a:lvl1pPr>
              <a:defRPr sz="2792"/>
            </a:lvl1pPr>
            <a:lvl2pPr>
              <a:defRPr sz="2393"/>
            </a:lvl2pPr>
            <a:lvl3pPr>
              <a:defRPr sz="1994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792"/>
            </a:lvl1pPr>
            <a:lvl2pPr>
              <a:defRPr sz="2393"/>
            </a:lvl2pPr>
            <a:lvl3pPr>
              <a:defRPr sz="1994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C7DC4B3D-D481-4A87-B4B4-0FE19A2A3B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180614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874" indent="0">
              <a:buNone/>
              <a:defRPr sz="1994" b="1"/>
            </a:lvl2pPr>
            <a:lvl3pPr marL="911749" indent="0">
              <a:buNone/>
              <a:defRPr sz="1795" b="1"/>
            </a:lvl3pPr>
            <a:lvl4pPr marL="1367623" indent="0">
              <a:buNone/>
              <a:defRPr sz="1596" b="1"/>
            </a:lvl4pPr>
            <a:lvl5pPr marL="1823497" indent="0">
              <a:buNone/>
              <a:defRPr sz="1596" b="1"/>
            </a:lvl5pPr>
            <a:lvl6pPr marL="2279371" indent="0">
              <a:buNone/>
              <a:defRPr sz="1596" b="1"/>
            </a:lvl6pPr>
            <a:lvl7pPr marL="2735246" indent="0">
              <a:buNone/>
              <a:defRPr sz="1596" b="1"/>
            </a:lvl7pPr>
            <a:lvl8pPr marL="3191120" indent="0">
              <a:buNone/>
              <a:defRPr sz="1596" b="1"/>
            </a:lvl8pPr>
            <a:lvl9pPr marL="3646994" indent="0">
              <a:buNone/>
              <a:defRPr sz="159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393"/>
            </a:lvl1pPr>
            <a:lvl2pPr>
              <a:defRPr sz="1994"/>
            </a:lvl2pPr>
            <a:lvl3pPr>
              <a:defRPr sz="1795"/>
            </a:lvl3pPr>
            <a:lvl4pPr>
              <a:defRPr sz="1596"/>
            </a:lvl4pPr>
            <a:lvl5pPr>
              <a:defRPr sz="1596"/>
            </a:lvl5pPr>
            <a:lvl6pPr>
              <a:defRPr sz="1596"/>
            </a:lvl6pPr>
            <a:lvl7pPr>
              <a:defRPr sz="1596"/>
            </a:lvl7pPr>
            <a:lvl8pPr>
              <a:defRPr sz="1596"/>
            </a:lvl8pPr>
            <a:lvl9pPr>
              <a:defRPr sz="15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874" indent="0">
              <a:buNone/>
              <a:defRPr sz="1994" b="1"/>
            </a:lvl2pPr>
            <a:lvl3pPr marL="911749" indent="0">
              <a:buNone/>
              <a:defRPr sz="1795" b="1"/>
            </a:lvl3pPr>
            <a:lvl4pPr marL="1367623" indent="0">
              <a:buNone/>
              <a:defRPr sz="1596" b="1"/>
            </a:lvl4pPr>
            <a:lvl5pPr marL="1823497" indent="0">
              <a:buNone/>
              <a:defRPr sz="1596" b="1"/>
            </a:lvl5pPr>
            <a:lvl6pPr marL="2279371" indent="0">
              <a:buNone/>
              <a:defRPr sz="1596" b="1"/>
            </a:lvl6pPr>
            <a:lvl7pPr marL="2735246" indent="0">
              <a:buNone/>
              <a:defRPr sz="1596" b="1"/>
            </a:lvl7pPr>
            <a:lvl8pPr marL="3191120" indent="0">
              <a:buNone/>
              <a:defRPr sz="1596" b="1"/>
            </a:lvl8pPr>
            <a:lvl9pPr marL="3646994" indent="0">
              <a:buNone/>
              <a:defRPr sz="159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393"/>
            </a:lvl1pPr>
            <a:lvl2pPr>
              <a:defRPr sz="1994"/>
            </a:lvl2pPr>
            <a:lvl3pPr>
              <a:defRPr sz="1795"/>
            </a:lvl3pPr>
            <a:lvl4pPr>
              <a:defRPr sz="1596"/>
            </a:lvl4pPr>
            <a:lvl5pPr>
              <a:defRPr sz="1596"/>
            </a:lvl5pPr>
            <a:lvl6pPr>
              <a:defRPr sz="1596"/>
            </a:lvl6pPr>
            <a:lvl7pPr>
              <a:defRPr sz="1596"/>
            </a:lvl7pPr>
            <a:lvl8pPr>
              <a:defRPr sz="1596"/>
            </a:lvl8pPr>
            <a:lvl9pPr>
              <a:defRPr sz="15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7B2C5A06-9674-47F4-A97C-A8803DD7CA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33737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FD97BF12-DAA0-444E-A2E8-FDB82277BE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39092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D5280C0A-A2F8-4155-B50A-0F77F9B26F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932567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19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7" cy="5853113"/>
          </a:xfrm>
        </p:spPr>
        <p:txBody>
          <a:bodyPr/>
          <a:lstStyle>
            <a:lvl1pPr>
              <a:defRPr sz="3191"/>
            </a:lvl1pPr>
            <a:lvl2pPr>
              <a:defRPr sz="2792"/>
            </a:lvl2pPr>
            <a:lvl3pPr>
              <a:defRPr sz="2393"/>
            </a:lvl3pPr>
            <a:lvl4pPr>
              <a:defRPr sz="1994"/>
            </a:lvl4pPr>
            <a:lvl5pPr>
              <a:defRPr sz="1994"/>
            </a:lvl5pPr>
            <a:lvl6pPr>
              <a:defRPr sz="1994"/>
            </a:lvl6pPr>
            <a:lvl7pPr>
              <a:defRPr sz="1994"/>
            </a:lvl7pPr>
            <a:lvl8pPr>
              <a:defRPr sz="1994"/>
            </a:lvl8pPr>
            <a:lvl9pPr>
              <a:defRPr sz="199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396"/>
            </a:lvl1pPr>
            <a:lvl2pPr marL="455874" indent="0">
              <a:buNone/>
              <a:defRPr sz="1197"/>
            </a:lvl2pPr>
            <a:lvl3pPr marL="911749" indent="0">
              <a:buNone/>
              <a:defRPr sz="997"/>
            </a:lvl3pPr>
            <a:lvl4pPr marL="1367623" indent="0">
              <a:buNone/>
              <a:defRPr sz="897"/>
            </a:lvl4pPr>
            <a:lvl5pPr marL="1823497" indent="0">
              <a:buNone/>
              <a:defRPr sz="897"/>
            </a:lvl5pPr>
            <a:lvl6pPr marL="2279371" indent="0">
              <a:buNone/>
              <a:defRPr sz="897"/>
            </a:lvl6pPr>
            <a:lvl7pPr marL="2735246" indent="0">
              <a:buNone/>
              <a:defRPr sz="897"/>
            </a:lvl7pPr>
            <a:lvl8pPr marL="3191120" indent="0">
              <a:buNone/>
              <a:defRPr sz="897"/>
            </a:lvl8pPr>
            <a:lvl9pPr marL="3646994" indent="0">
              <a:buNone/>
              <a:defRPr sz="8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ECB13D55-2A35-4FD5-8A24-283FCDCDAF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556184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994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91"/>
            </a:lvl1pPr>
            <a:lvl2pPr marL="455874" indent="0">
              <a:buNone/>
              <a:defRPr sz="2792"/>
            </a:lvl2pPr>
            <a:lvl3pPr marL="911749" indent="0">
              <a:buNone/>
              <a:defRPr sz="2393"/>
            </a:lvl3pPr>
            <a:lvl4pPr marL="1367623" indent="0">
              <a:buNone/>
              <a:defRPr sz="1994"/>
            </a:lvl4pPr>
            <a:lvl5pPr marL="1823497" indent="0">
              <a:buNone/>
              <a:defRPr sz="1994"/>
            </a:lvl5pPr>
            <a:lvl6pPr marL="2279371" indent="0">
              <a:buNone/>
              <a:defRPr sz="1994"/>
            </a:lvl6pPr>
            <a:lvl7pPr marL="2735246" indent="0">
              <a:buNone/>
              <a:defRPr sz="1994"/>
            </a:lvl7pPr>
            <a:lvl8pPr marL="3191120" indent="0">
              <a:buNone/>
              <a:defRPr sz="1994"/>
            </a:lvl8pPr>
            <a:lvl9pPr marL="3646994" indent="0">
              <a:buNone/>
              <a:defRPr sz="1994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396"/>
            </a:lvl1pPr>
            <a:lvl2pPr marL="455874" indent="0">
              <a:buNone/>
              <a:defRPr sz="1197"/>
            </a:lvl2pPr>
            <a:lvl3pPr marL="911749" indent="0">
              <a:buNone/>
              <a:defRPr sz="997"/>
            </a:lvl3pPr>
            <a:lvl4pPr marL="1367623" indent="0">
              <a:buNone/>
              <a:defRPr sz="897"/>
            </a:lvl4pPr>
            <a:lvl5pPr marL="1823497" indent="0">
              <a:buNone/>
              <a:defRPr sz="897"/>
            </a:lvl5pPr>
            <a:lvl6pPr marL="2279371" indent="0">
              <a:buNone/>
              <a:defRPr sz="897"/>
            </a:lvl6pPr>
            <a:lvl7pPr marL="2735246" indent="0">
              <a:buNone/>
              <a:defRPr sz="897"/>
            </a:lvl7pPr>
            <a:lvl8pPr marL="3191120" indent="0">
              <a:buNone/>
              <a:defRPr sz="897"/>
            </a:lvl8pPr>
            <a:lvl9pPr marL="3646994" indent="0">
              <a:buNone/>
              <a:defRPr sz="89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7C8A79B2-8DA7-400F-B6FB-FA81DD59B2B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7731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60260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1F2FD1A9-E3F2-4155-8462-832F4CDFBA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788850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274640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13030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130301"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1268AAE2-9D63-4545-B7BD-B7DA084885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0991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3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446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209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397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670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732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C6C24-C21F-4904-9DE4-9752027175E3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5DE84-0FA9-401C-8103-4C1F59D63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69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95948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</p:sldLayoutIdLst>
  <p:hf hdr="0" ftr="0" dt="0"/>
  <p:txStyles>
    <p:titleStyle>
      <a:lvl1pPr algn="ctr" defTabSz="121899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19" indent="-457119" algn="l" defTabSz="121899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30" indent="-380934" algn="l" defTabSz="121899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35" indent="-304744" algn="l" defTabSz="121899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4" algn="l" defTabSz="121899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722" indent="-304744" algn="l" defTabSz="121899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212" indent="-304744" algn="l" defTabSz="12189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9" indent="-304744" algn="l" defTabSz="12189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2" indent="-304744" algn="l" defTabSz="12189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4" indent="-304744" algn="l" defTabSz="12189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1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90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2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8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8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59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80" y="273878"/>
            <a:ext cx="1097264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609680" y="1600517"/>
            <a:ext cx="10972641" cy="452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80" y="6356157"/>
            <a:ext cx="2845170" cy="36569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1749" eaLnBrk="1" hangingPunct="1">
              <a:defRPr sz="1197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143" y="6356157"/>
            <a:ext cx="3859715" cy="36569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1749" eaLnBrk="1" hangingPunct="1">
              <a:defRPr sz="1197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150" y="6356157"/>
            <a:ext cx="2845170" cy="36569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1749" eaLnBrk="1" hangingPunct="1">
              <a:defRPr sz="1197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074FD0-0050-4501-A0CA-903A9E173C70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6882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88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5pPr>
      <a:lvl6pPr marL="455874" algn="ctr" rtl="0" fontAlgn="base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6pPr>
      <a:lvl7pPr marL="911749" algn="ctr" rtl="0" fontAlgn="base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7pPr>
      <a:lvl8pPr marL="1367623" algn="ctr" rtl="0" fontAlgn="base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8pPr>
      <a:lvl9pPr marL="1823497" algn="ctr" rtl="0" fontAlgn="base">
        <a:spcBef>
          <a:spcPct val="0"/>
        </a:spcBef>
        <a:spcAft>
          <a:spcPct val="0"/>
        </a:spcAft>
        <a:defRPr sz="4388">
          <a:solidFill>
            <a:schemeClr val="tx1"/>
          </a:solidFill>
          <a:latin typeface="Calibri" pitchFamily="34" charset="0"/>
        </a:defRPr>
      </a:lvl9pPr>
    </p:titleStyle>
    <p:bodyStyle>
      <a:lvl1pPr marL="340357" indent="-3403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91" kern="1200">
          <a:solidFill>
            <a:schemeClr val="tx1"/>
          </a:solidFill>
          <a:latin typeface="+mn-lt"/>
          <a:ea typeface="+mn-ea"/>
          <a:cs typeface="+mn-cs"/>
        </a:defRPr>
      </a:lvl1pPr>
      <a:lvl2pPr marL="739287" indent="-28336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92" kern="1200">
          <a:solidFill>
            <a:schemeClr val="tx1"/>
          </a:solidFill>
          <a:latin typeface="+mn-lt"/>
          <a:ea typeface="+mn-ea"/>
          <a:cs typeface="+mn-cs"/>
        </a:defRPr>
      </a:lvl2pPr>
      <a:lvl3pPr marL="1138217" indent="-2263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137" indent="-2263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94" kern="1200">
          <a:solidFill>
            <a:schemeClr val="tx1"/>
          </a:solidFill>
          <a:latin typeface="+mn-lt"/>
          <a:ea typeface="+mn-ea"/>
          <a:cs typeface="+mn-cs"/>
        </a:defRPr>
      </a:lvl4pPr>
      <a:lvl5pPr marL="2050057" indent="-2263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94" kern="1200">
          <a:solidFill>
            <a:schemeClr val="tx1"/>
          </a:solidFill>
          <a:latin typeface="+mn-lt"/>
          <a:ea typeface="+mn-ea"/>
          <a:cs typeface="+mn-cs"/>
        </a:defRPr>
      </a:lvl5pPr>
      <a:lvl6pPr marL="2507309" indent="-227937" algn="l" defTabSz="911749" rtl="0" eaLnBrk="1" latinLnBrk="0" hangingPunct="1">
        <a:spcBef>
          <a:spcPct val="20000"/>
        </a:spcBef>
        <a:buFont typeface="Arial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6pPr>
      <a:lvl7pPr marL="2963183" indent="-227937" algn="l" defTabSz="911749" rtl="0" eaLnBrk="1" latinLnBrk="0" hangingPunct="1">
        <a:spcBef>
          <a:spcPct val="20000"/>
        </a:spcBef>
        <a:buFont typeface="Arial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7pPr>
      <a:lvl8pPr marL="3419057" indent="-227937" algn="l" defTabSz="911749" rtl="0" eaLnBrk="1" latinLnBrk="0" hangingPunct="1">
        <a:spcBef>
          <a:spcPct val="20000"/>
        </a:spcBef>
        <a:buFont typeface="Arial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8pPr>
      <a:lvl9pPr marL="3874931" indent="-227937" algn="l" defTabSz="911749" rtl="0" eaLnBrk="1" latinLnBrk="0" hangingPunct="1">
        <a:spcBef>
          <a:spcPct val="20000"/>
        </a:spcBef>
        <a:buFont typeface="Arial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874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1749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7623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3497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79371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5246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1120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6994" algn="l" defTabSz="911749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chart" Target="../charts/char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md_5.TVET.000\Desktop\Для соцсети и СМИ\до 2020 г\Talap-logo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6633" y="397934"/>
            <a:ext cx="2418732" cy="229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26"/>
          <p:cNvSpPr txBox="1"/>
          <p:nvPr/>
        </p:nvSpPr>
        <p:spPr>
          <a:xfrm>
            <a:off x="187616" y="3103128"/>
            <a:ext cx="11816767" cy="4431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286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chemeClr val="accent3"/>
                </a:solidFill>
                <a:cs typeface="Arial" panose="020B0604020202020204" pitchFamily="34" charset="0"/>
              </a:rPr>
              <a:t>ИТОГИ РЕЙТИНГА КОЛЛЕДЖЕЙ РК</a:t>
            </a:r>
            <a:endParaRPr lang="ru-RU" sz="3200" b="1" dirty="0">
              <a:solidFill>
                <a:schemeClr val="accent3"/>
              </a:solidFill>
              <a:cs typeface="Arial" panose="020B0604020202020204" pitchFamily="34" charset="0"/>
            </a:endParaRPr>
          </a:p>
        </p:txBody>
      </p:sp>
      <p:sp>
        <p:nvSpPr>
          <p:cNvPr id="6" name="TextBox 26"/>
          <p:cNvSpPr txBox="1"/>
          <p:nvPr/>
        </p:nvSpPr>
        <p:spPr>
          <a:xfrm>
            <a:off x="-24034" y="6184995"/>
            <a:ext cx="11816767" cy="4431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286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200" b="1" dirty="0" err="1" smtClean="0">
                <a:solidFill>
                  <a:schemeClr val="accent3"/>
                </a:solidFill>
                <a:cs typeface="Arial" panose="020B0604020202020204" pitchFamily="34" charset="0"/>
              </a:rPr>
              <a:t>Нур</a:t>
            </a:r>
            <a:r>
              <a:rPr lang="ru-RU" sz="3200" b="1" dirty="0" smtClean="0">
                <a:solidFill>
                  <a:schemeClr val="accent3"/>
                </a:solidFill>
                <a:cs typeface="Arial" panose="020B0604020202020204" pitchFamily="34" charset="0"/>
              </a:rPr>
              <a:t>-Султан, 2021 г.</a:t>
            </a:r>
            <a:endParaRPr lang="ru-RU" sz="3200" b="1" dirty="0">
              <a:solidFill>
                <a:schemeClr val="accent3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456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71699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52202"/>
            <a:ext cx="12192000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 ПО </a:t>
            </a: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</a:rPr>
              <a:t>ПРОФИЛЮ «СЕЛЬСКОЕ, ЛЕСНОЕ, РЫБОЛОВНОЕ  ХОЗЯЙСТВО И ВЕТЕРИНАРИЯ»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24851" y="885318"/>
            <a:ext cx="597114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22 КОЛЛЕДЖА,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 государственные</a:t>
            </a:r>
            <a:endParaRPr lang="ru-RU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83819369"/>
              </p:ext>
            </p:extLst>
          </p:nvPr>
        </p:nvGraphicFramePr>
        <p:xfrm>
          <a:off x="-95283" y="1071455"/>
          <a:ext cx="3395134" cy="172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1526013"/>
              </p:ext>
            </p:extLst>
          </p:nvPr>
        </p:nvGraphicFramePr>
        <p:xfrm>
          <a:off x="124851" y="3101295"/>
          <a:ext cx="5647266" cy="2585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22586" y="2919759"/>
            <a:ext cx="5718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Рейтинг колледжей, которые расположены в городе</a:t>
            </a:r>
            <a:endParaRPr lang="ru-RU" sz="2000" b="1" dirty="0">
              <a:solidFill>
                <a:srgbClr val="A54C1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95999" y="2919759"/>
            <a:ext cx="5479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Рейтинг колледжей, которые расположены в селе</a:t>
            </a:r>
            <a:endParaRPr lang="ru-RU" sz="2000" b="1" dirty="0">
              <a:solidFill>
                <a:srgbClr val="A54C1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58507100"/>
              </p:ext>
            </p:extLst>
          </p:nvPr>
        </p:nvGraphicFramePr>
        <p:xfrm>
          <a:off x="6095999" y="3194778"/>
          <a:ext cx="5588001" cy="3795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2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108456"/>
            <a:ext cx="1437126" cy="107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7533126" y="1018096"/>
            <a:ext cx="4534022" cy="1600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</a:t>
            </a:r>
            <a:r>
              <a:rPr lang="ru-RU" sz="1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Беткайнарский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колледж №7»;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Меркенский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колледж №9»;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«Агротехнический колледж, село Красный Яр»;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Шиелийский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индустриально-аграрный колледж»;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Мактааральский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аграрный колледж».</a:t>
            </a: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87323"/>
            <a:ext cx="1437126" cy="107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1288581" y="5686777"/>
            <a:ext cx="4397516" cy="1030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</a:t>
            </a:r>
            <a:r>
              <a:rPr lang="ru-RU" sz="1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«Атырауский аграрно-технический 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колледж»;</a:t>
            </a:r>
            <a:endParaRPr lang="ru-RU" sz="14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Талдыкорганский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технический колледж».</a:t>
            </a: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359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60962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50959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983" y="583775"/>
            <a:ext cx="6015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ПРОФИЛЬ «ЗДРАВООХРАНЕНИЕ И </a:t>
            </a:r>
          </a:p>
          <a:p>
            <a:pPr algn="ctr"/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СОЦИАЛЬНОЕ ОБЕСПЕЧЕНИЕ»</a:t>
            </a:r>
            <a:endParaRPr lang="ru-RU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2599" y="1276194"/>
            <a:ext cx="5893401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9 КОЛЛЕДЖЕЙ 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(гос-7, негос-2), все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расположены в городе</a:t>
            </a:r>
            <a:r>
              <a:rPr lang="ru-RU" sz="14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7618" y="583775"/>
            <a:ext cx="5961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</a:rPr>
              <a:t>ПРОФИЛЬ </a:t>
            </a:r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«СЛУЖБЫ»</a:t>
            </a:r>
            <a:endParaRPr lang="ru-RU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1297" y="1275177"/>
            <a:ext cx="5971148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13 КОЛЛЕДЖЕЙ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гос-9, негос-4),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 расположены в городе.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3BC2D791-EFDB-4884-9761-5AC36A47F803}"/>
              </a:ext>
            </a:extLst>
          </p:cNvPr>
          <p:cNvCxnSpPr/>
          <p:nvPr/>
        </p:nvCxnSpPr>
        <p:spPr>
          <a:xfrm flipH="1" flipV="1">
            <a:off x="6096000" y="590517"/>
            <a:ext cx="0" cy="6191534"/>
          </a:xfrm>
          <a:prstGeom prst="line">
            <a:avLst/>
          </a:prstGeom>
          <a:ln>
            <a:solidFill>
              <a:srgbClr val="A54C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6129706"/>
              </p:ext>
            </p:extLst>
          </p:nvPr>
        </p:nvGraphicFramePr>
        <p:xfrm>
          <a:off x="202599" y="1899442"/>
          <a:ext cx="5611784" cy="2336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871614"/>
            <a:ext cx="2036507" cy="152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2036507" y="4833064"/>
            <a:ext cx="3993931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ГКП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на ПХВ 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Талдыкорганский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 высший медицинский колледж»;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ТОО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Высший колледж 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Мейір-Бейс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»;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ТОО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«Республиканский высший медицинский колледж».</a:t>
            </a:r>
          </a:p>
        </p:txBody>
      </p:sp>
      <p:pic>
        <p:nvPicPr>
          <p:cNvPr id="14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1562" y="2039076"/>
            <a:ext cx="2036507" cy="152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8198069" y="2000526"/>
            <a:ext cx="399393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ТОО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Алматинский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 технолого-экономический колледж»;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ГККП «Колледж общественного питания и сервиса». 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03470871"/>
              </p:ext>
            </p:extLst>
          </p:nvPr>
        </p:nvGraphicFramePr>
        <p:xfrm>
          <a:off x="6377617" y="3961528"/>
          <a:ext cx="5667837" cy="274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9534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Восклицательный знак на белом фоне: Восклицательный знак в треугольнике —  что означает этот дорожный знак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001" y="4610430"/>
            <a:ext cx="1207185" cy="181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89462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41286" y="782730"/>
            <a:ext cx="6159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A54C1B"/>
                </a:solidFill>
                <a:latin typeface="Arial Narrow" panose="020B0606020202030204" pitchFamily="34" charset="0"/>
              </a:rPr>
              <a:t>ПРОБЛЕМЫ:</a:t>
            </a:r>
            <a:endParaRPr lang="ru-RU" b="1" dirty="0">
              <a:solidFill>
                <a:srgbClr val="A54C1B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2938" y="746235"/>
            <a:ext cx="6159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A54C1B"/>
                </a:solidFill>
                <a:latin typeface="Arial Narrow" panose="020B0606020202030204" pitchFamily="34" charset="0"/>
              </a:rPr>
              <a:t>РЕКОМЕНДАЦИИ:</a:t>
            </a:r>
            <a:endParaRPr lang="ru-RU" b="1" dirty="0">
              <a:solidFill>
                <a:srgbClr val="A54C1B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776" y="1189139"/>
            <a:ext cx="6096000" cy="3631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во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отдельных колледжах отсутствует система менеджмента качества, как внутренняя, так и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внешняя;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во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многих колледжах наблюдается низкая доля обучающихся за счет работодателей или социальных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партнеров;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имеются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колледжи, в которых отмечается низкий показатель внедрения модульно-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компетентностных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программ;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 сельских колледжах наблюдается </a:t>
            </a:r>
            <a:r>
              <a:rPr lang="kk-KZ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низкая доля педагогов, имеющих высшую и первую категории, а также степень магистра;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k-KZ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наблюдается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многопрофильность подготовки </a:t>
            </a:r>
            <a:r>
              <a:rPr lang="kk-KZ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кадров.</a:t>
            </a:r>
            <a:endParaRPr lang="ru-RU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99067" y="1247791"/>
            <a:ext cx="542987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Организовать обучение сотрудников по внедрению системы менеджмента качества в колледжах. </a:t>
            </a:r>
            <a:endParaRPr lang="ru-RU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/>
            <a:endParaRPr lang="ru-RU" sz="10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повышения доли обучающихся за счет работодателей усилить взаимодействие с социальными партнерами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</a:p>
          <a:p>
            <a:pPr algn="just"/>
            <a:endParaRPr lang="ru-RU" sz="10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Усилить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работу по внедрению модульно-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компетентностных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программ по всем специальностям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</a:p>
          <a:p>
            <a:pPr algn="just"/>
            <a:endParaRPr lang="ru-RU" sz="5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/>
            <a:endParaRPr lang="ru-RU" sz="7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Вести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работу над повышением качественного состава педагогов (прохождение курсов повышения квалификации, повышение квалификационной категории, публикации).</a:t>
            </a:r>
          </a:p>
          <a:p>
            <a:pPr algn="just"/>
            <a:endParaRPr lang="ru-RU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endParaRPr lang="ru-RU" sz="1600" dirty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6021570" y="1598626"/>
            <a:ext cx="414362" cy="242972"/>
          </a:xfrm>
          <a:prstGeom prst="triangle">
            <a:avLst/>
          </a:prstGeom>
          <a:solidFill>
            <a:srgbClr val="428AA4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6011060" y="2283035"/>
            <a:ext cx="414362" cy="242972"/>
          </a:xfrm>
          <a:prstGeom prst="triangle">
            <a:avLst/>
          </a:prstGeom>
          <a:solidFill>
            <a:srgbClr val="428AA4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5400000">
            <a:off x="6010305" y="2967444"/>
            <a:ext cx="414362" cy="242972"/>
          </a:xfrm>
          <a:prstGeom prst="triangle">
            <a:avLst/>
          </a:prstGeom>
          <a:solidFill>
            <a:srgbClr val="428AA4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400000">
            <a:off x="6011060" y="3652557"/>
            <a:ext cx="414362" cy="242972"/>
          </a:xfrm>
          <a:prstGeom prst="triangle">
            <a:avLst/>
          </a:prstGeom>
          <a:solidFill>
            <a:srgbClr val="428AA4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6011060" y="4390886"/>
            <a:ext cx="414362" cy="242972"/>
          </a:xfrm>
          <a:prstGeom prst="triangle">
            <a:avLst/>
          </a:prstGeom>
          <a:solidFill>
            <a:srgbClr val="428AA4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920148" y="4953126"/>
            <a:ext cx="9928255" cy="768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20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НАО «</a:t>
            </a:r>
            <a:r>
              <a:rPr lang="ru-RU" sz="2000" b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Talap</a:t>
            </a:r>
            <a:r>
              <a:rPr lang="ru-RU" sz="2000" b="1" dirty="0">
                <a:solidFill>
                  <a:srgbClr val="000000"/>
                </a:solidFill>
                <a:latin typeface="Arial Narrow" panose="020B0606020202030204" pitchFamily="34" charset="0"/>
              </a:rPr>
              <a:t>» будет оказывать </a:t>
            </a:r>
            <a:r>
              <a:rPr lang="ru-RU" sz="2000" b="1" dirty="0">
                <a:solidFill>
                  <a:srgbClr val="A54C1B"/>
                </a:solidFill>
                <a:latin typeface="Arial Narrow" panose="020B0606020202030204" pitchFamily="34" charset="0"/>
              </a:rPr>
              <a:t>КОНСУЛЬТАТИВНО - МЕТОДОЛОГИЧЕСКУЮ ПОМОЩЬ </a:t>
            </a:r>
            <a:r>
              <a:rPr lang="ru-RU" sz="2000" b="1" dirty="0">
                <a:solidFill>
                  <a:srgbClr val="000000"/>
                </a:solidFill>
                <a:latin typeface="Arial Narrow" panose="020B0606020202030204" pitchFamily="34" charset="0"/>
              </a:rPr>
              <a:t>колледжам, имеющим низкий показатель по итогам рейтинга.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3BC2D791-EFDB-4884-9761-5AC36A47F803}"/>
              </a:ext>
            </a:extLst>
          </p:cNvPr>
          <p:cNvCxnSpPr/>
          <p:nvPr/>
        </p:nvCxnSpPr>
        <p:spPr>
          <a:xfrm>
            <a:off x="106614" y="6164330"/>
            <a:ext cx="12022325" cy="0"/>
          </a:xfrm>
          <a:prstGeom prst="line">
            <a:avLst/>
          </a:prstGeom>
          <a:ln>
            <a:solidFill>
              <a:srgbClr val="A54C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06001" y="6163864"/>
            <a:ext cx="116229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Результаты рейтинга колледжей по итогам 2019-2020 учебного года опубликованы на сайте НАО «</a:t>
            </a:r>
            <a:r>
              <a:rPr lang="ru-RU" dirty="0" err="1">
                <a:solidFill>
                  <a:srgbClr val="000000"/>
                </a:solidFill>
                <a:latin typeface="Arial Narrow" panose="020B0606020202030204" pitchFamily="34" charset="0"/>
              </a:rPr>
              <a:t>Talap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» (http://kasipkor.kz/) и освещены в социальных сетях.</a:t>
            </a:r>
          </a:p>
        </p:txBody>
      </p:sp>
    </p:spTree>
    <p:extLst>
      <p:ext uri="{BB962C8B-B14F-4D97-AF65-F5344CB8AC3E}">
        <p14:creationId xmlns:p14="http://schemas.microsoft.com/office/powerpoint/2010/main" xmlns="" val="3830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ятиугольник 9"/>
          <p:cNvSpPr/>
          <p:nvPr/>
        </p:nvSpPr>
        <p:spPr>
          <a:xfrm>
            <a:off x="203200" y="696254"/>
            <a:ext cx="11717867" cy="586885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1749">
              <a:defRPr/>
            </a:pPr>
            <a:endParaRPr lang="ru-RU" sz="14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defTabSz="911749">
              <a:defRPr/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Цель</a:t>
            </a:r>
            <a:r>
              <a:rPr lang="ru-RU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: ОЦЕНКА СПОСОБНОСТЕЙ КОЛЛЕДЖЕЙ ОБЕСПЕЧИВАТЬ обучающихся ВЫСОКИМ КАЧЕСТВОМ ОБРАЗОВАНИЯ, сравнивать их результаты и </a:t>
            </a:r>
            <a:endParaRPr lang="ru-RU" sz="14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defTabSz="911749">
              <a:defRPr/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СОЗДАНИЕ </a:t>
            </a:r>
            <a:r>
              <a:rPr lang="ru-RU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ДОПОЛНИТЕЛЬНОЙ МОТИВАЦИИ для повышения качества образовательных услуг. </a:t>
            </a:r>
          </a:p>
          <a:p>
            <a:pPr algn="ctr" defTabSz="911749">
              <a:defRPr/>
            </a:pPr>
            <a:endParaRPr lang="ru-RU" sz="1994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1733" y="1354247"/>
            <a:ext cx="2209547" cy="229707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74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95">
              <a:solidFill>
                <a:srgbClr val="FFFFFF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164872" name="Прямоугольник 6"/>
          <p:cNvSpPr>
            <a:spLocks noChangeArrowheads="1"/>
          </p:cNvSpPr>
          <p:nvPr/>
        </p:nvSpPr>
        <p:spPr bwMode="auto">
          <a:xfrm>
            <a:off x="407221" y="1346221"/>
            <a:ext cx="2050034" cy="234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241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813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385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957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Качество </a:t>
            </a:r>
            <a:r>
              <a:rPr lang="ru-RU" altLang="ru-RU" sz="1800" b="1" dirty="0">
                <a:solidFill>
                  <a:srgbClr val="215968"/>
                </a:solidFill>
                <a:latin typeface="Arial Narrow" panose="020B0606020202030204" pitchFamily="34" charset="0"/>
              </a:rPr>
              <a:t>деятельности </a:t>
            </a:r>
            <a:r>
              <a:rPr lang="ru-RU" altLang="ru-RU" sz="1800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организаций ТиПО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наличие институциональной и специализированной аккредитации, внедрение новых образовательных программ, электронные учебники, дополнительные материалы для ДОТ, система менеджмента качества и </a:t>
            </a:r>
            <a:r>
              <a:rPr lang="ru-RU" altLang="ru-RU" sz="1150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т.д. </a:t>
            </a:r>
            <a:endParaRPr lang="ru-RU" altLang="ru-RU" sz="1150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64876" name="Прямоугольник 24"/>
          <p:cNvSpPr>
            <a:spLocks noChangeArrowheads="1"/>
          </p:cNvSpPr>
          <p:nvPr/>
        </p:nvSpPr>
        <p:spPr bwMode="auto">
          <a:xfrm>
            <a:off x="429610" y="4373338"/>
            <a:ext cx="52321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241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813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385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957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НАПРАВЛЕНИЕ: </a:t>
            </a:r>
            <a:r>
              <a:rPr lang="ru-RU" altLang="ru-RU" sz="1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altLang="ru-RU" sz="1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4877" name="Прямоугольник 27"/>
          <p:cNvSpPr>
            <a:spLocks noChangeArrowheads="1"/>
          </p:cNvSpPr>
          <p:nvPr/>
        </p:nvSpPr>
        <p:spPr bwMode="auto">
          <a:xfrm>
            <a:off x="6711693" y="4654881"/>
            <a:ext cx="5038976" cy="1565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24150" indent="-43815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81350" indent="-43815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38550" indent="-43815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95750" indent="-43815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3513138" algn="l"/>
              </a:tabLs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ЛУЧШИХ ПРАКТИК и ПРОБЛЕМНЫХ ВОПРОСОВ в деятельности организаций ТиПО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ВЛИЯНИЕ НА РОСТ КОНКУРЕНЦИИ среди учебных заведений ТиПО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 ПРИНЯТИЯ УПРАВЛЕНЧЕСКИХ РЕШЕНИЙ, направленных на повышение качества системы </a:t>
            </a: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ТиПО</a:t>
            </a:r>
            <a:endParaRPr lang="ru-RU" altLang="ru-RU" sz="1400" dirty="0">
              <a:solidFill>
                <a:srgbClr val="00000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Bef>
                <a:spcPct val="0"/>
              </a:spcBef>
              <a:spcAft>
                <a:spcPts val="798"/>
              </a:spcAft>
            </a:pPr>
            <a:r>
              <a:rPr lang="ru-RU" altLang="ru-RU" sz="1097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altLang="ru-RU" sz="1097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160760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1657" y="4605766"/>
            <a:ext cx="3485932" cy="1738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1. «Образование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2. «Искусство 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гуманитарные науки»: </a:t>
            </a:r>
            <a:endParaRPr lang="ru-RU" sz="1200" dirty="0" smtClean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11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«изобразительное искусство</a:t>
            </a:r>
            <a:r>
              <a:rPr lang="ru-RU" sz="11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»;</a:t>
            </a:r>
            <a:endParaRPr lang="ru-RU" sz="1100" i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«музыка и театральное искусство</a:t>
            </a:r>
            <a:r>
              <a:rPr lang="ru-RU" sz="11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»;</a:t>
            </a:r>
            <a:endParaRPr lang="ru-RU" sz="1100" i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«религия и теология, языки</a:t>
            </a:r>
            <a:r>
              <a:rPr lang="ru-RU" sz="1100" i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»;</a:t>
            </a:r>
            <a:endParaRPr lang="ru-RU" sz="1100" i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3. «Социальные 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науки и информации»</a:t>
            </a:r>
          </a:p>
          <a:p>
            <a:pPr algn="just"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4. Бизнес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управление и право</a:t>
            </a: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</a:p>
          <a:p>
            <a:pPr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5. «Естественные науки, математика и статистика</a:t>
            </a: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  <a:endParaRPr lang="ru-RU" sz="12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90396" y="4597474"/>
            <a:ext cx="2875249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6. «Информационно-коммуникационные 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технологии»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7. «Инженерные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обрабатывающие и строительные отрасли» 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8. «Сельское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хозяйство и ветеринария»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9. «Здравоохранение 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социальное обеспечение»</a:t>
            </a:r>
          </a:p>
          <a:p>
            <a:pPr>
              <a:lnSpc>
                <a:spcPct val="115000"/>
              </a:lnSpc>
            </a:pPr>
            <a:r>
              <a:rPr lang="ru-RU" sz="12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10. «Службы</a:t>
            </a:r>
            <a:r>
              <a:rPr lang="ru-RU" sz="12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585623" y="1362511"/>
            <a:ext cx="2209547" cy="229707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74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95">
              <a:solidFill>
                <a:srgbClr val="FFFFFF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23538" y="1346219"/>
            <a:ext cx="2209547" cy="229707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74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95">
              <a:solidFill>
                <a:srgbClr val="FFFFFF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280863" y="1346220"/>
            <a:ext cx="2209547" cy="229707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74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95">
              <a:solidFill>
                <a:srgbClr val="FFFFFF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638188" y="1346220"/>
            <a:ext cx="2209547" cy="229707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749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795">
              <a:solidFill>
                <a:srgbClr val="FFFFFF"/>
              </a:solidFill>
              <a:latin typeface="Arial Narrow" panose="020B0606020202030204" pitchFamily="34" charset="0"/>
              <a:cs typeface="Arial" charset="0"/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3BC2D791-EFDB-4884-9761-5AC36A47F803}"/>
              </a:ext>
            </a:extLst>
          </p:cNvPr>
          <p:cNvCxnSpPr/>
          <p:nvPr/>
        </p:nvCxnSpPr>
        <p:spPr>
          <a:xfrm flipV="1">
            <a:off x="441089" y="6344476"/>
            <a:ext cx="11644921" cy="0"/>
          </a:xfrm>
          <a:prstGeom prst="line">
            <a:avLst/>
          </a:prstGeom>
          <a:ln>
            <a:solidFill>
              <a:srgbClr val="A54C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616768" y="1423154"/>
            <a:ext cx="215899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5968"/>
                </a:solidFill>
                <a:latin typeface="Arial Narrow" panose="020B0606020202030204" pitchFamily="34" charset="0"/>
              </a:rPr>
              <a:t>Профессиональные </a:t>
            </a:r>
            <a:r>
              <a:rPr lang="ru-RU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кадры</a:t>
            </a:r>
          </a:p>
          <a:p>
            <a:pPr algn="ctr"/>
            <a:r>
              <a:rPr 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педагоги, прошедшие курсы ПК, наличие докторов </a:t>
            </a:r>
            <a:r>
              <a:rPr lang="ru-RU" sz="1150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PhD</a:t>
            </a:r>
            <a:r>
              <a:rPr 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, кандидатов наук, качественный состав и </a:t>
            </a:r>
            <a:r>
              <a:rPr lang="ru-RU" sz="1150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т.д.</a:t>
            </a:r>
            <a:endParaRPr lang="ru-RU" sz="1150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3538" y="1425623"/>
            <a:ext cx="2209547" cy="1177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5968"/>
                </a:solidFill>
                <a:latin typeface="Arial Narrow" panose="020B0606020202030204" pitchFamily="34" charset="0"/>
              </a:rPr>
              <a:t>Взаимодействие с бизнес </a:t>
            </a:r>
            <a:r>
              <a:rPr lang="ru-RU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сообществом</a:t>
            </a:r>
          </a:p>
          <a:p>
            <a:pPr algn="ctr"/>
            <a:r>
              <a:rPr 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данные о трудоустройстве выпускников, дуальное обучение и </a:t>
            </a:r>
            <a:r>
              <a:rPr lang="ru-RU" sz="1150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т.д.</a:t>
            </a:r>
            <a:endParaRPr lang="ru-RU" sz="1150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80863" y="1416177"/>
            <a:ext cx="2172897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5968"/>
                </a:solidFill>
                <a:latin typeface="Arial Narrow" panose="020B0606020202030204" pitchFamily="34" charset="0"/>
              </a:rPr>
              <a:t>Участие в проекте </a:t>
            </a:r>
          </a:p>
          <a:p>
            <a:pPr algn="ctr"/>
            <a:r>
              <a:rPr lang="en-US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WORLDSKILLS</a:t>
            </a:r>
            <a:endParaRPr lang="ru-RU" b="1" dirty="0" smtClean="0">
              <a:solidFill>
                <a:srgbClr val="215968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150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и в других </a:t>
            </a:r>
            <a:r>
              <a:rPr 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инновационных проектах</a:t>
            </a:r>
            <a:endParaRPr lang="en-US" sz="1150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38188" y="1423153"/>
            <a:ext cx="2209547" cy="1177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5968"/>
                </a:solidFill>
                <a:latin typeface="Arial Narrow" panose="020B0606020202030204" pitchFamily="34" charset="0"/>
              </a:rPr>
              <a:t>Контингент </a:t>
            </a:r>
            <a:r>
              <a:rPr lang="ru-RU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студентов</a:t>
            </a:r>
          </a:p>
          <a:p>
            <a:pPr algn="ctr"/>
            <a:r>
              <a:rPr lang="ru-RU" sz="1150" i="1" dirty="0">
                <a:solidFill>
                  <a:srgbClr val="000000"/>
                </a:solidFill>
                <a:latin typeface="Arial Narrow" panose="020B0606020202030204" pitchFamily="34" charset="0"/>
              </a:rPr>
              <a:t>сохранность контингента, качество успеваемости, участие в мероприятиях и </a:t>
            </a:r>
            <a:r>
              <a:rPr lang="ru-RU" sz="1150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т.д.</a:t>
            </a:r>
            <a:endParaRPr lang="ru-RU" sz="1150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Прямоугольник 24"/>
          <p:cNvSpPr>
            <a:spLocks noChangeArrowheads="1"/>
          </p:cNvSpPr>
          <p:nvPr/>
        </p:nvSpPr>
        <p:spPr bwMode="auto">
          <a:xfrm>
            <a:off x="6518516" y="4372212"/>
            <a:ext cx="52321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2813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241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813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385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95750" indent="-438150" defTabSz="9128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ЭФФЕКТ: </a:t>
            </a:r>
            <a:r>
              <a:rPr lang="ru-RU" altLang="ru-RU" sz="1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altLang="ru-RU" sz="12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1129422" y="3600938"/>
            <a:ext cx="365485" cy="43088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25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3502162" y="3600939"/>
            <a:ext cx="365485" cy="43088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5885886" y="3569081"/>
            <a:ext cx="365485" cy="43088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8255872" y="3583339"/>
            <a:ext cx="365485" cy="43088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10711717" y="3583339"/>
            <a:ext cx="365485" cy="43088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Text Placeholder 3">
            <a:extLst>
              <a:ext uri="{FF2B5EF4-FFF2-40B4-BE49-F238E27FC236}">
                <a16:creationId xmlns="" xmlns:a16="http://schemas.microsoft.com/office/drawing/2014/main" id="{A243C2FD-1A04-4CB4-921E-ABB38E3250AE}"/>
              </a:ext>
            </a:extLst>
          </p:cNvPr>
          <p:cNvSpPr txBox="1">
            <a:spLocks/>
          </p:cNvSpPr>
          <p:nvPr/>
        </p:nvSpPr>
        <p:spPr>
          <a:xfrm>
            <a:off x="4813698" y="3977502"/>
            <a:ext cx="2425343" cy="677108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Всего</a:t>
            </a: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100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баллов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0020" y="6403630"/>
            <a:ext cx="116519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 Narrow" panose="020B0606020202030204" pitchFamily="34" charset="0"/>
              </a:rPr>
              <a:t>Разработаны </a:t>
            </a:r>
            <a:r>
              <a:rPr lang="ru-RU" b="1" dirty="0" smtClean="0">
                <a:solidFill>
                  <a:srgbClr val="215968"/>
                </a:solidFill>
                <a:latin typeface="Arial Narrow" panose="020B0606020202030204" pitchFamily="34" charset="0"/>
              </a:rPr>
              <a:t>методика рейтинга колледжей РК, онлайн-платформа </a:t>
            </a:r>
            <a:r>
              <a:rPr lang="ru-RU" dirty="0" smtClean="0">
                <a:latin typeface="Arial Narrow" panose="020B0606020202030204" pitchFamily="34" charset="0"/>
              </a:rPr>
              <a:t>для </a:t>
            </a:r>
            <a:r>
              <a:rPr lang="ru-RU" dirty="0">
                <a:latin typeface="Arial Narrow" panose="020B0606020202030204" pitchFamily="34" charset="0"/>
              </a:rPr>
              <a:t>подсчета баллов колледжей</a:t>
            </a:r>
          </a:p>
        </p:txBody>
      </p:sp>
      <p:sp>
        <p:nvSpPr>
          <p:cNvPr id="37" name="Левая фигурная скобка 36"/>
          <p:cNvSpPr/>
          <p:nvPr/>
        </p:nvSpPr>
        <p:spPr>
          <a:xfrm rot="16200000">
            <a:off x="5920017" y="-808862"/>
            <a:ext cx="216587" cy="9602468"/>
          </a:xfrm>
          <a:prstGeom prst="leftBrac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889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DAAA94-A59B-44E7-9A02-AF6B52C011F6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160760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10255833"/>
              </p:ext>
            </p:extLst>
          </p:nvPr>
        </p:nvGraphicFramePr>
        <p:xfrm>
          <a:off x="183225" y="888172"/>
          <a:ext cx="6599764" cy="2365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80260" y="716999"/>
            <a:ext cx="52027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sz="2000" dirty="0" smtClean="0">
                <a:solidFill>
                  <a:srgbClr val="428AA4"/>
                </a:solidFill>
                <a:latin typeface="Arial Narrow" panose="020B0606020202030204" pitchFamily="34" charset="0"/>
              </a:rPr>
              <a:t>Участие колледжей в разрезе регионов</a:t>
            </a:r>
            <a:endParaRPr lang="ru-RU" sz="2000" dirty="0">
              <a:solidFill>
                <a:srgbClr val="428AA4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76067" y="2805806"/>
            <a:ext cx="4137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 Narrow" panose="020B0606020202030204" pitchFamily="34" charset="0"/>
              </a:rPr>
              <a:t>Всего ПРИНЯЛИ УЧАСТИЕ </a:t>
            </a:r>
            <a:r>
              <a:rPr lang="ru-RU" sz="2400" b="1" dirty="0" smtClean="0">
                <a:solidFill>
                  <a:srgbClr val="B65428"/>
                </a:solidFill>
              </a:rPr>
              <a:t>131</a:t>
            </a:r>
            <a:r>
              <a:rPr lang="ru-RU" sz="1600" dirty="0" smtClean="0"/>
              <a:t> </a:t>
            </a:r>
            <a:r>
              <a:rPr lang="ru-RU" sz="1600" b="1" dirty="0" smtClean="0">
                <a:latin typeface="Arial Narrow" panose="020B0606020202030204" pitchFamily="34" charset="0"/>
              </a:rPr>
              <a:t>колледжей : </a:t>
            </a:r>
          </a:p>
          <a:p>
            <a:r>
              <a:rPr lang="ru-RU" sz="1400" i="1" dirty="0" smtClean="0">
                <a:latin typeface="Arial Narrow" panose="020B0606020202030204" pitchFamily="34" charset="0"/>
              </a:rPr>
              <a:t>Государственные</a:t>
            </a:r>
            <a:r>
              <a:rPr lang="ru-RU" sz="1400" i="1" dirty="0" smtClean="0"/>
              <a:t> </a:t>
            </a:r>
            <a:r>
              <a:rPr lang="ru-RU" sz="1400" i="1" dirty="0" smtClean="0">
                <a:latin typeface="Arial Narrow" panose="020B0606020202030204" pitchFamily="34" charset="0"/>
              </a:rPr>
              <a:t>–</a:t>
            </a:r>
            <a:r>
              <a:rPr lang="ru-RU" sz="1400" i="1" dirty="0" smtClean="0"/>
              <a:t> </a:t>
            </a:r>
            <a:r>
              <a:rPr lang="ru-RU" sz="2000" i="1" dirty="0">
                <a:solidFill>
                  <a:srgbClr val="B65428"/>
                </a:solidFill>
              </a:rPr>
              <a:t>102 </a:t>
            </a:r>
          </a:p>
          <a:p>
            <a:r>
              <a:rPr lang="ru-RU" sz="1400" i="1" dirty="0" smtClean="0">
                <a:latin typeface="Arial Narrow" panose="020B0606020202030204" pitchFamily="34" charset="0"/>
              </a:rPr>
              <a:t>Негосударственные -</a:t>
            </a:r>
            <a:r>
              <a:rPr lang="ru-RU" sz="1400" i="1" dirty="0" smtClean="0"/>
              <a:t> </a:t>
            </a:r>
            <a:r>
              <a:rPr lang="ru-RU" sz="2000" i="1" dirty="0" smtClean="0">
                <a:solidFill>
                  <a:srgbClr val="B65428"/>
                </a:solidFill>
              </a:rPr>
              <a:t>29</a:t>
            </a:r>
            <a:endParaRPr lang="ru-RU" sz="2000" i="1" dirty="0">
              <a:solidFill>
                <a:srgbClr val="B65428"/>
              </a:solidFill>
            </a:endParaRP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87500642"/>
              </p:ext>
            </p:extLst>
          </p:nvPr>
        </p:nvGraphicFramePr>
        <p:xfrm>
          <a:off x="7073318" y="559344"/>
          <a:ext cx="4805411" cy="3093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476067" y="3883025"/>
            <a:ext cx="4288246" cy="19843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91174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95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РЕЗУЛЬТАТЫ РЕЙТИНГА ПОДГОТОВЛЕНЫ </a:t>
            </a:r>
            <a:r>
              <a:rPr lang="ru-RU" sz="1795" dirty="0" smtClean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на </a:t>
            </a:r>
            <a:r>
              <a:rPr lang="ru-RU" sz="1795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основе данных колледжей, представленные с подтверждающими документами (за подписью руководителя) на онлайн-платформе https://kasipkor.kz/prod/rating21/rating.php. 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6989235" y="676563"/>
            <a:ext cx="52027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sz="20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Участие колледжей в разрезе регионов</a:t>
            </a:r>
            <a:endParaRPr lang="ru-RU" sz="20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893235" y="3235793"/>
            <a:ext cx="52027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sz="2000" dirty="0" smtClean="0">
                <a:solidFill>
                  <a:srgbClr val="428AA4"/>
                </a:solidFill>
                <a:latin typeface="Arial Narrow" panose="020B0606020202030204" pitchFamily="34" charset="0"/>
              </a:rPr>
              <a:t>Рейтинг колледжей по направлением подготовки</a:t>
            </a:r>
            <a:endParaRPr lang="ru-RU" sz="2000" dirty="0">
              <a:solidFill>
                <a:srgbClr val="428AA4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60466875"/>
              </p:ext>
            </p:extLst>
          </p:nvPr>
        </p:nvGraphicFramePr>
        <p:xfrm>
          <a:off x="397060" y="3512792"/>
          <a:ext cx="6908412" cy="344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9466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160760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ТОП 10 ЛУЧШИХ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37808695"/>
              </p:ext>
            </p:extLst>
          </p:nvPr>
        </p:nvGraphicFramePr>
        <p:xfrm>
          <a:off x="597029" y="793534"/>
          <a:ext cx="11028913" cy="5478132"/>
        </p:xfrm>
        <a:graphic>
          <a:graphicData uri="http://schemas.openxmlformats.org/drawingml/2006/table">
            <a:tbl>
              <a:tblPr firstRow="1" firstCol="1" bandRow="1"/>
              <a:tblGrid>
                <a:gridCol w="672227"/>
                <a:gridCol w="2037439"/>
                <a:gridCol w="3822356"/>
                <a:gridCol w="638995"/>
                <a:gridCol w="2670256"/>
                <a:gridCol w="1187640"/>
              </a:tblGrid>
              <a:tr h="177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колледжа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Ф/С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Алматинская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КГКП «Талдыкорганский высший политехнический колледж»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Информационно-коммуникационные технологии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92,12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Нур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-Султан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ГКП на ПХВ «Высший колледж транспорта и коммуникаций»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84,04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Атырауская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КГКП «Атырауский политехнический высший колледж им.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С.Мукашева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81,43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Костанайская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КГКП «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Костанайский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политехнический высший колледж»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80,025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Кызылординская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Учреждение «Высший колледж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им.Текей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батыр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Карпыкулы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79,39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Акмолинская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ГККП «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Кокшетауский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высший казахский педагогический колледж им.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Ж.Мусина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78,33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Нур-Султан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ГКП на ПХВ «Высший колледж «ASTANA POLYTECHNIC»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76,33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КГП на ПХВ «Педагогический высший колледж им. Б.Ахметова»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75,93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Актюбинская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ГККП «Хромтауский горно-технический высший колледж»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74,38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Карагандинская область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 «Политехнический колледж корпорации Казахмыс»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негос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Инженерные, обрабатывающие и строительные отрасли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72,68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99" marR="58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3BC2D791-EFDB-4884-9761-5AC36A47F803}"/>
              </a:ext>
            </a:extLst>
          </p:cNvPr>
          <p:cNvCxnSpPr/>
          <p:nvPr/>
        </p:nvCxnSpPr>
        <p:spPr>
          <a:xfrm flipV="1">
            <a:off x="441089" y="6344476"/>
            <a:ext cx="11644921" cy="0"/>
          </a:xfrm>
          <a:prstGeom prst="line">
            <a:avLst/>
          </a:prstGeom>
          <a:ln>
            <a:solidFill>
              <a:srgbClr val="A54C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40020" y="6403630"/>
            <a:ext cx="116519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* ТОП 10 лучших колледжей от общего количества, принявших участие в рейтинге</a:t>
            </a:r>
            <a:endParaRPr lang="ru-RU" sz="1600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0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160760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 ПО ПРОФИЛЮ «ОБРАЗОВАНИЕ»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14822209"/>
              </p:ext>
            </p:extLst>
          </p:nvPr>
        </p:nvGraphicFramePr>
        <p:xfrm>
          <a:off x="7544100" y="1299533"/>
          <a:ext cx="3986229" cy="2642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361282" y="716999"/>
            <a:ext cx="4351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Участие колледжей в разрезе формы собственности, кол.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3798" y="683980"/>
            <a:ext cx="57576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18 КОЛЛЕДЖЕЙ: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(17-город, 1-село).</a:t>
            </a:r>
          </a:p>
          <a:p>
            <a:pPr lvl="0"/>
            <a:endParaRPr lang="ru-RU" sz="1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91497" y="5461150"/>
            <a:ext cx="561630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 СЛЕДУЮЩИЕ КОЛЛЕДЖИ: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ГККП 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Кокшетауский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высший казахский педагогический колледж имени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Ж.Мусина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КГП на ПХВ «Педагогический высший колледж имени Б.Ахметова»;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Учреждение «Колледж «Кайнар». </a:t>
            </a:r>
          </a:p>
        </p:txBody>
      </p:sp>
      <p:pic>
        <p:nvPicPr>
          <p:cNvPr id="1026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9575" y="5405765"/>
            <a:ext cx="1707092" cy="128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52951249"/>
              </p:ext>
            </p:extLst>
          </p:nvPr>
        </p:nvGraphicFramePr>
        <p:xfrm>
          <a:off x="227056" y="1075797"/>
          <a:ext cx="7134226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41937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2007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160760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 ПО ПРОФИЛЮ «ИСКУССТВО И ГУМАНИТАРНЫЕ НАУКИ»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599" y="653919"/>
            <a:ext cx="113114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13 КОЛЛЕДЖЕЙ</a:t>
            </a: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из них по направлениям:</a:t>
            </a:r>
            <a:endParaRPr lang="ru-RU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ru-RU" sz="8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«МУЗЫКА И ТЕАТРАЛЬНОЕ ИСКУССТВО» - 6, все расположены в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городе и государственные; </a:t>
            </a:r>
            <a:endParaRPr lang="ru-RU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«РЕЛИГИЯ И ТЕОЛОГИЯ, ЯЗЫКИ» -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 негосударственные колледжи,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(4 - город, 3 - село).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5786" y="1946092"/>
            <a:ext cx="54585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Направление «Музыка </a:t>
            </a:r>
            <a:r>
              <a:rPr lang="ru-RU" sz="2000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театральное искусство» 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66907328"/>
              </p:ext>
            </p:extLst>
          </p:nvPr>
        </p:nvGraphicFramePr>
        <p:xfrm>
          <a:off x="425786" y="2227669"/>
          <a:ext cx="5213014" cy="2221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377853" y="1946092"/>
            <a:ext cx="47484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Направление «Религия и теология</a:t>
            </a:r>
            <a:r>
              <a:rPr lang="ru-RU" sz="2000" b="1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языки» </a:t>
            </a:r>
            <a:endParaRPr lang="ru-RU" sz="2000" b="1" dirty="0">
              <a:solidFill>
                <a:srgbClr val="428AA4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72362273"/>
              </p:ext>
            </p:extLst>
          </p:nvPr>
        </p:nvGraphicFramePr>
        <p:xfrm>
          <a:off x="6490927" y="2199468"/>
          <a:ext cx="5150740" cy="2232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2163" y="4762666"/>
            <a:ext cx="2047673" cy="153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54177" y="4864977"/>
            <a:ext cx="4656668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 :</a:t>
            </a:r>
          </a:p>
          <a:p>
            <a:pPr marL="620713" indent="-1714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100" i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Жамбылский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гуманитарный высший колледж им.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А.Кунанбаева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5013" indent="-2857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«Высший колледж культуры им.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қ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ана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сері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4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263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г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Кокшетау».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298502" y="4271320"/>
            <a:ext cx="1454891" cy="426066"/>
          </a:xfrm>
          <a:prstGeom prst="triangle">
            <a:avLst/>
          </a:prstGeom>
          <a:solidFill>
            <a:srgbClr val="BAE18F"/>
          </a:solidFill>
          <a:ln>
            <a:solidFill>
              <a:srgbClr val="BAE1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10800000">
            <a:off x="9198835" y="4271320"/>
            <a:ext cx="1216615" cy="426066"/>
          </a:xfrm>
          <a:prstGeom prst="triangle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094498" y="4864977"/>
            <a:ext cx="3741901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НАБРАЛИ:</a:t>
            </a:r>
            <a:endParaRPr lang="ru-RU" sz="14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Колледж медресе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Актобе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Астана медресе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колледжі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«Колледж медресе Абу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Ханифа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25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60962"/>
            <a:ext cx="12192000" cy="556239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0" y="50959"/>
            <a:ext cx="12192000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851" y="5422313"/>
            <a:ext cx="1707092" cy="128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93718" y="515986"/>
            <a:ext cx="4528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ПРОФИЛЬ «</a:t>
            </a:r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</a:rPr>
              <a:t>БИЗНЕС, УПРАВЛЕНИЕ И ПРАВО»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24851" y="885318"/>
            <a:ext cx="5971148" cy="64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5 КОЛЛЕДЖЕЙ </a:t>
            </a:r>
            <a:r>
              <a:rPr lang="ru-RU" sz="1100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(гос-2, негос-3), все </a:t>
            </a:r>
            <a:r>
              <a:rPr lang="ru-RU" sz="11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расположены в городе</a:t>
            </a:r>
            <a:r>
              <a:rPr lang="ru-RU" sz="11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90756229"/>
              </p:ext>
            </p:extLst>
          </p:nvPr>
        </p:nvGraphicFramePr>
        <p:xfrm>
          <a:off x="237772" y="1430364"/>
          <a:ext cx="5790991" cy="232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63421508"/>
              </p:ext>
            </p:extLst>
          </p:nvPr>
        </p:nvGraphicFramePr>
        <p:xfrm>
          <a:off x="-529299" y="3845018"/>
          <a:ext cx="3870959" cy="2096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9325" y="3581184"/>
            <a:ext cx="5702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Участие колледжей в разрезе формы собственности, кол.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157514" y="5520785"/>
            <a:ext cx="4879219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</a:t>
            </a:r>
            <a:r>
              <a:rPr lang="ru-RU" sz="1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02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«Колледж бизнеса и сервиса»;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02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Колледж 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экономики бизнеса права Карагандинского университета 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Казпотребсоюза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3BC2D791-EFDB-4884-9761-5AC36A47F803}"/>
              </a:ext>
            </a:extLst>
          </p:cNvPr>
          <p:cNvCxnSpPr/>
          <p:nvPr/>
        </p:nvCxnSpPr>
        <p:spPr>
          <a:xfrm flipH="1" flipV="1">
            <a:off x="6096000" y="485417"/>
            <a:ext cx="0" cy="6191534"/>
          </a:xfrm>
          <a:prstGeom prst="line">
            <a:avLst/>
          </a:prstGeom>
          <a:ln>
            <a:solidFill>
              <a:srgbClr val="A54C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6230472" y="485417"/>
            <a:ext cx="59615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Arial Narrow" panose="020B0606020202030204" pitchFamily="34" charset="0"/>
              </a:rPr>
              <a:t>ПРОФИЛЬ «ИНФОРМАЦИОННО-КОММУНИКАЦИОННЫЕ ТЕХНОЛОГИИ»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338132" y="1131748"/>
            <a:ext cx="5746205" cy="64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4 КОЛЛЕДЖА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1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гос-4, негос-1), все расположены в городе</a:t>
            </a:r>
          </a:p>
        </p:txBody>
      </p:sp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55692712"/>
              </p:ext>
            </p:extLst>
          </p:nvPr>
        </p:nvGraphicFramePr>
        <p:xfrm>
          <a:off x="6230472" y="1671093"/>
          <a:ext cx="5746205" cy="202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29543466"/>
              </p:ext>
            </p:extLst>
          </p:nvPr>
        </p:nvGraphicFramePr>
        <p:xfrm>
          <a:off x="4633691" y="3794038"/>
          <a:ext cx="5286541" cy="2197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6489797" y="3581184"/>
            <a:ext cx="5702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Участие колледжей в разрезе формы собственности, кол.</a:t>
            </a:r>
          </a:p>
        </p:txBody>
      </p:sp>
      <p:pic>
        <p:nvPicPr>
          <p:cNvPr id="31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833" y="5599106"/>
            <a:ext cx="1437126" cy="107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473859" y="5520785"/>
            <a:ext cx="4610478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</a:t>
            </a:r>
            <a:r>
              <a:rPr lang="ru-RU" sz="1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02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«</a:t>
            </a:r>
            <a:r>
              <a:rPr lang="ru-RU" sz="1400" dirty="0" err="1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Талдыкорганский</a:t>
            </a: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высший политехнический колледж»;</a:t>
            </a:r>
          </a:p>
          <a:p>
            <a:pPr marL="7302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КГКП «Колледж радиотехники и связи».</a:t>
            </a:r>
          </a:p>
        </p:txBody>
      </p:sp>
    </p:spTree>
    <p:extLst>
      <p:ext uri="{BB962C8B-B14F-4D97-AF65-F5344CB8AC3E}">
        <p14:creationId xmlns:p14="http://schemas.microsoft.com/office/powerpoint/2010/main" xmlns="" val="194853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12192000" cy="626200"/>
          </a:xfrm>
          <a:prstGeom prst="rect">
            <a:avLst/>
          </a:prstGeom>
          <a:solidFill>
            <a:srgbClr val="428A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-164663" y="131845"/>
            <a:ext cx="12521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R="0" lvl="0" indent="0" algn="ctr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РЕЙТИНГ КОЛЛЕДЖЕЙ ПО </a:t>
            </a:r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ПРОФИЛЮ </a:t>
            </a:r>
            <a:r>
              <a:rPr 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«ИНЖЕНЕРНЫЕ, ОБРАБАТЫВАЮЩИЕ И СТРОИТЕЛЬНЫЕ ОТРАСЛИ»</a:t>
            </a:r>
            <a:endParaRPr lang="ru-RU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934" y="758045"/>
            <a:ext cx="653972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428AA4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ПРИНЯЛИ УЧАСТИЕ 49 КОЛЛЕДЖЕЙ</a:t>
            </a:r>
            <a:r>
              <a:rPr lang="ru-RU" dirty="0" smtClean="0">
                <a:latin typeface="Arial Narrow" panose="020B0606020202030204" pitchFamily="34" charset="0"/>
              </a:rPr>
              <a:t>, </a:t>
            </a:r>
            <a:r>
              <a:rPr lang="ru-RU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из них 7 негосударственные (45- </a:t>
            </a:r>
            <a:r>
              <a:rPr lang="ru-RU" dirty="0">
                <a:solidFill>
                  <a:schemeClr val="accent1"/>
                </a:solidFill>
                <a:latin typeface="Arial Narrow" panose="020B0606020202030204" pitchFamily="34" charset="0"/>
              </a:rPr>
              <a:t>город, 4 – село</a:t>
            </a:r>
            <a:r>
              <a:rPr lang="ru-RU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)</a:t>
            </a:r>
            <a:endParaRPr lang="ru-RU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27031703"/>
              </p:ext>
            </p:extLst>
          </p:nvPr>
        </p:nvGraphicFramePr>
        <p:xfrm>
          <a:off x="-293436" y="1315570"/>
          <a:ext cx="5713248" cy="2440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2" descr="Зеленая галочка: стоковые картинки, бесплатные, роялти-фри фото Зеленая  галочка | Depositphot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44585" y="858467"/>
            <a:ext cx="2102828" cy="1577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552746" y="758045"/>
            <a:ext cx="4397516" cy="317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</a:t>
            </a:r>
            <a:r>
              <a:rPr lang="ru-RU" sz="1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68662" y="1075824"/>
            <a:ext cx="54233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ГКП на ПХВ «Актюбинский Высший политехнический колледж»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ГКП на ПХВ «Высший колледж транспорта и коммуникаций»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КГКП «Атырауский политехнический высший </a:t>
            </a:r>
            <a:r>
              <a:rPr lang="ru-RU" sz="1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колледж»</a:t>
            </a:r>
            <a:endParaRPr lang="ru-RU" sz="16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КГКП «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Костанайский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 политехнический высший колледж»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Учреждение «Высший колледж им.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Текей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 батыр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Карпыкулы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ГКП на ПХВ «Высший колледж «ASTANA POLYTECHNIC»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ГККП «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Хромтауский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 горно-технический высший колледж»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 ЧУ «Политехнический колледж корпорации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Казахмыс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ГККП «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Мангистауский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 политехнический </a:t>
            </a:r>
            <a:r>
              <a:rPr lang="ru-RU" sz="1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колледж»</a:t>
            </a:r>
            <a:endParaRPr lang="ru-RU" sz="16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</a:rPr>
              <a:t>КГКП «Электротехнический колледж»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8934" y="3759719"/>
            <a:ext cx="58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 среди </a:t>
            </a:r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гос. колледжей</a:t>
            </a:r>
            <a:endParaRPr lang="ru-RU" sz="2000" b="1" dirty="0">
              <a:solidFill>
                <a:srgbClr val="A54C1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95999" y="3759719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Наибольший балл набрали среди </a:t>
            </a:r>
            <a:r>
              <a:rPr lang="ru-RU" sz="2000" b="1" dirty="0" err="1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негос</a:t>
            </a:r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колледжей</a:t>
            </a:r>
            <a:endParaRPr lang="ru-RU" sz="2000" b="1" dirty="0">
              <a:solidFill>
                <a:srgbClr val="A54C1B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66223692"/>
              </p:ext>
            </p:extLst>
          </p:nvPr>
        </p:nvGraphicFramePr>
        <p:xfrm>
          <a:off x="115614" y="4114800"/>
          <a:ext cx="56778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49932"/>
              </p:ext>
            </p:extLst>
          </p:nvPr>
        </p:nvGraphicFramePr>
        <p:xfrm>
          <a:off x="6535140" y="4770424"/>
          <a:ext cx="5415122" cy="1693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092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066192"/>
              </p:ext>
            </p:extLst>
          </p:nvPr>
        </p:nvGraphicFramePr>
        <p:xfrm>
          <a:off x="612875" y="491930"/>
          <a:ext cx="5362569" cy="5228216"/>
        </p:xfrm>
        <a:graphic>
          <a:graphicData uri="http://schemas.openxmlformats.org/drawingml/2006/table">
            <a:tbl>
              <a:tblPr/>
              <a:tblGrid>
                <a:gridCol w="259484"/>
                <a:gridCol w="4330262"/>
                <a:gridCol w="772823"/>
              </a:tblGrid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ГКП на ПХВ «Актюбинский Высший политехнический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89,23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ГКП на ПХВ «Высший колледж транспорта и коммуникаций» 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84,04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«Атырауский политехнический высший колледж им. С. 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Мукашева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81,43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Костанайский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политехнический высший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80,025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Учреждение «Высший колледж им. 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Текей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батыр 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Карпыкулы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79,39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ГКП на ПХВ «Высший колледж «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ASTANA POLYTECHNIC»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76,33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Хромтауский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горно-технический высший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74,38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ЧУ «Политехнический колледж корпорации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Казахмыс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72,68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Мангистауский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политехнический колледж имени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Халела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Узбекгалиева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72,61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«Электротехнический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68,65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«Строительно-технический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67,76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«Карагандинский высший политехнический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66,63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КГП на ПХВ «Павлодарский колледж технического сервиса»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66,14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«Индустриально-технический колледж, г.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Степногорск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 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65,3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НОУ «Высший инженерно-технологический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64,83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Казалинский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транспортно-технический высший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«Колледж легкой промышленности и сервиса»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62,81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«Актюбинский колледж транспорта, коммуникаций и новых технологий»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62,2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«Горнотехнический колледж, г. Степногорск»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62,03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КГУ «Профессионально - 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59,47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58,6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«Алматинский электромеханический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58,38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Аральский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индустриально-технический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57,89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8831636"/>
              </p:ext>
            </p:extLst>
          </p:nvPr>
        </p:nvGraphicFramePr>
        <p:xfrm>
          <a:off x="6285185" y="491930"/>
          <a:ext cx="5791200" cy="5331544"/>
        </p:xfrm>
        <a:graphic>
          <a:graphicData uri="http://schemas.openxmlformats.org/drawingml/2006/table">
            <a:tbl>
              <a:tblPr/>
              <a:tblGrid>
                <a:gridCol w="251129"/>
                <a:gridCol w="4888431"/>
                <a:gridCol w="651640"/>
              </a:tblGrid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«Актюбинский автомобильно-дорожный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57,5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Мангистауский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индустриально технический колледж им. 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О.Турмаганбетулы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55,14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Костанайский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колледж автомобильного транспорта»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54,31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Жанатасский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многоотраслевой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53,79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«Атырауский колледж транспорта и коммуникации»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52,46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Мангистауский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энергетический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52,25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«Актюбинский колледж строительства и бизнеса»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51,48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ТОО «Прикаспийский колледж «Болашак»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КГУ «Машиностроительный колледж г. Петропавловска»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50,48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Текелийский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профессиональный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49,47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Каскеленский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профессионально-технический колледж им. 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С.Жандосова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47,21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Авиационный колледж АО «Академия Гражданской Авиации»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46,5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Алматинский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государственный колледж новых технологий»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45,96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КГУ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Сатпаевский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индустриальный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43,75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Темиртауский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высший политехнический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42,79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«Атырауский индустриальный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41,97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«Каратауский строительно-технический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41,07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ККП «Актюбинский колледж промышленных технологий и управления»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41,04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ГККП «</a:t>
                      </a:r>
                      <a:r>
                        <a:rPr lang="ru-RU" sz="138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Алгинский</a:t>
                      </a:r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индустриально-технический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39,94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КГКП «Северо-Казахстанский профессионально-педагогический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38,88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ЧУ «Актюбинский индустриально-профессиональный колледж»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31,85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9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НУ «Колледж транспорта и безопасности жизнедеятельности»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8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30,7</a:t>
                      </a:r>
                    </a:p>
                  </a:txBody>
                  <a:tcPr marL="3352" marR="3352" marT="33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61590" y="84083"/>
            <a:ext cx="11036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Рейтинг </a:t>
            </a:r>
            <a:r>
              <a:rPr lang="ru-RU" sz="2000" b="1" dirty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городских колледжей </a:t>
            </a:r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профилю «Инженерные, обрабатывающие и строительные отрасли»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5672" y="5817477"/>
            <a:ext cx="109488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Рейтинг сельских </a:t>
            </a:r>
            <a:r>
              <a:rPr lang="ru-RU" sz="2000" b="1" dirty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колледжей </a:t>
            </a:r>
            <a:r>
              <a:rPr lang="ru-RU" sz="2000" b="1" dirty="0" smtClean="0">
                <a:solidFill>
                  <a:srgbClr val="A54C1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профилю «Инженерные, обрабатывающие и строительные отрасли»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3638117"/>
              </p:ext>
            </p:extLst>
          </p:nvPr>
        </p:nvGraphicFramePr>
        <p:xfrm>
          <a:off x="605673" y="6196566"/>
          <a:ext cx="5322161" cy="445770"/>
        </p:xfrm>
        <a:graphic>
          <a:graphicData uri="http://schemas.openxmlformats.org/drawingml/2006/table">
            <a:tbl>
              <a:tblPr/>
              <a:tblGrid>
                <a:gridCol w="225844"/>
                <a:gridCol w="4371104"/>
                <a:gridCol w="725213"/>
              </a:tblGrid>
              <a:tr h="1851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Бокейординский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колледж»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2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Шелекский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политехнический колледж»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6174772"/>
              </p:ext>
            </p:extLst>
          </p:nvPr>
        </p:nvGraphicFramePr>
        <p:xfrm>
          <a:off x="6263874" y="6207074"/>
          <a:ext cx="5728429" cy="445770"/>
        </p:xfrm>
        <a:graphic>
          <a:graphicData uri="http://schemas.openxmlformats.org/drawingml/2006/table">
            <a:tbl>
              <a:tblPr/>
              <a:tblGrid>
                <a:gridCol w="243084"/>
                <a:gridCol w="4885648"/>
                <a:gridCol w="599697"/>
              </a:tblGrid>
              <a:tr h="2113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Каракиянский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профессиональный колледж»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5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ГККП «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Бурлинский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колледж»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1944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134">
      <a:dk1>
        <a:srgbClr val="7E7E7E"/>
      </a:dk1>
      <a:lt1>
        <a:sysClr val="window" lastClr="FFFFFF"/>
      </a:lt1>
      <a:dk2>
        <a:srgbClr val="888888"/>
      </a:dk2>
      <a:lt2>
        <a:srgbClr val="FFFFFF"/>
      </a:lt2>
      <a:accent1>
        <a:srgbClr val="293744"/>
      </a:accent1>
      <a:accent2>
        <a:srgbClr val="344758"/>
      </a:accent2>
      <a:accent3>
        <a:srgbClr val="466078"/>
      </a:accent3>
      <a:accent4>
        <a:srgbClr val="587998"/>
      </a:accent4>
      <a:accent5>
        <a:srgbClr val="7495B3"/>
      </a:accent5>
      <a:accent6>
        <a:srgbClr val="C2C2C2"/>
      </a:accent6>
      <a:hlink>
        <a:srgbClr val="F33B48"/>
      </a:hlink>
      <a:folHlink>
        <a:srgbClr val="FFC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9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7939</TotalTime>
  <Words>1762</Words>
  <Application>Microsoft Office PowerPoint</Application>
  <PresentationFormat>Произвольный</PresentationFormat>
  <Paragraphs>375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Office Theme</vt:lpstr>
      <vt:lpstr>1_Custom Design</vt:lpstr>
      <vt:lpstr>9_Тема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Steven</dc:creator>
  <cp:lastModifiedBy>123</cp:lastModifiedBy>
  <cp:revision>1131</cp:revision>
  <cp:lastPrinted>2021-08-02T12:22:14Z</cp:lastPrinted>
  <dcterms:created xsi:type="dcterms:W3CDTF">2015-04-01T11:42:42Z</dcterms:created>
  <dcterms:modified xsi:type="dcterms:W3CDTF">2022-05-11T03:53:33Z</dcterms:modified>
</cp:coreProperties>
</file>